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8"/>
  </p:notesMasterIdLst>
  <p:sldIdLst>
    <p:sldId id="289" r:id="rId2"/>
    <p:sldId id="256" r:id="rId3"/>
    <p:sldId id="264" r:id="rId4"/>
    <p:sldId id="331" r:id="rId5"/>
    <p:sldId id="292" r:id="rId6"/>
    <p:sldId id="374" r:id="rId7"/>
    <p:sldId id="376" r:id="rId8"/>
    <p:sldId id="377" r:id="rId9"/>
    <p:sldId id="310" r:id="rId10"/>
    <p:sldId id="372" r:id="rId11"/>
    <p:sldId id="386" r:id="rId12"/>
    <p:sldId id="371" r:id="rId13"/>
    <p:sldId id="393" r:id="rId14"/>
    <p:sldId id="295" r:id="rId15"/>
    <p:sldId id="385" r:id="rId16"/>
    <p:sldId id="333" r:id="rId17"/>
    <p:sldId id="302" r:id="rId18"/>
    <p:sldId id="378" r:id="rId19"/>
    <p:sldId id="392" r:id="rId20"/>
    <p:sldId id="305" r:id="rId21"/>
    <p:sldId id="395" r:id="rId22"/>
    <p:sldId id="396" r:id="rId23"/>
    <p:sldId id="380" r:id="rId24"/>
    <p:sldId id="382" r:id="rId25"/>
    <p:sldId id="383" r:id="rId26"/>
    <p:sldId id="381" r:id="rId27"/>
    <p:sldId id="340" r:id="rId28"/>
    <p:sldId id="343" r:id="rId29"/>
    <p:sldId id="344" r:id="rId30"/>
    <p:sldId id="384" r:id="rId31"/>
    <p:sldId id="390" r:id="rId32"/>
    <p:sldId id="388" r:id="rId33"/>
    <p:sldId id="387" r:id="rId34"/>
    <p:sldId id="373" r:id="rId35"/>
    <p:sldId id="375" r:id="rId36"/>
    <p:sldId id="339" r:id="rId37"/>
  </p:sldIdLst>
  <p:sldSz cx="9144000" cy="5143500" type="screen16x9"/>
  <p:notesSz cx="6858000" cy="9144000"/>
  <p:embeddedFontLst>
    <p:embeddedFont>
      <p:font typeface="B Mitra" panose="00000400000000000000" pitchFamily="2" charset="-78"/>
      <p:regular r:id="rId39"/>
      <p:bold r:id="rId40"/>
    </p:embeddedFont>
    <p:embeddedFont>
      <p:font typeface="B Titr" panose="00000700000000000000" pitchFamily="2" charset="-78"/>
      <p:bold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Fira Sans" panose="020B0503050000020004" pitchFamily="34" charset="0"/>
      <p:regular r:id="rId46"/>
      <p:bold r:id="rId47"/>
      <p:italic r:id="rId48"/>
      <p:boldItalic r:id="rId49"/>
    </p:embeddedFont>
    <p:embeddedFont>
      <p:font typeface="Fira Sans Medium" panose="020B0603050000020004" pitchFamily="34" charset="0"/>
      <p:regular r:id="rId50"/>
      <p:bold r:id="rId51"/>
      <p:italic r:id="rId52"/>
      <p:boldItalic r:id="rId53"/>
    </p:embeddedFont>
    <p:embeddedFont>
      <p:font typeface="Franklin Gothic Heavy" panose="020B0903020102020204" pitchFamily="34" charset="0"/>
      <p:regular r:id="rId54"/>
      <p:italic r:id="rId55"/>
    </p:embeddedFont>
    <p:embeddedFont>
      <p:font typeface="Perpetua" panose="02020502060401020303" pitchFamily="18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ACC2"/>
    <a:srgbClr val="91B6BD"/>
    <a:srgbClr val="79D5CC"/>
    <a:srgbClr val="A6D7E2"/>
    <a:srgbClr val="75BFD1"/>
    <a:srgbClr val="296B7B"/>
    <a:srgbClr val="44A8C0"/>
    <a:srgbClr val="33CCFF"/>
    <a:srgbClr val="FFFFFF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1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g95e7721566_0_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8" name="Google Shape;2548;g95e7721566_0_1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53804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288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3962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1689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96e071995c_1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96e071995c_1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0678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67828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77072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8718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72131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9480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6953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96e071995c_1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96e071995c_1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56706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53790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502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89228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96e071995c_1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96e071995c_1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92439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68169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09339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76369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67152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5496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90828358fc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90828358fc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73630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96e071995c_1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96e071995c_1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835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96e071995c_1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96e071995c_1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557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036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2929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2769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87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929d6d61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929d6d61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9260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68400" y="1317625"/>
            <a:ext cx="4807200" cy="16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78550" y="2980050"/>
            <a:ext cx="49869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ira Sans"/>
              <a:buChar char="●"/>
              <a:defRPr sz="12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ira Sans"/>
              <a:buChar char="○"/>
              <a:defRPr sz="12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ira Sans"/>
              <a:buChar char="■"/>
              <a:defRPr sz="12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ira Sans"/>
              <a:buChar char="●"/>
              <a:defRPr sz="12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ira Sans"/>
              <a:buChar char="○"/>
              <a:defRPr sz="12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ira Sans"/>
              <a:buChar char="■"/>
              <a:defRPr sz="12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ira Sans"/>
              <a:buChar char="●"/>
              <a:defRPr sz="12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ira Sans"/>
              <a:buChar char="○"/>
              <a:defRPr sz="12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Fira Sans"/>
              <a:buChar char="■"/>
              <a:defRPr sz="12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6" Type="http://schemas.microsoft.com/office/2007/relationships/hdphoto" Target="../media/hdphoto4.wdp"/><Relationship Id="rId5" Type="http://schemas.openxmlformats.org/officeDocument/2006/relationships/image" Target="../media/image34.png"/><Relationship Id="rId4" Type="http://schemas.microsoft.com/office/2007/relationships/hdphoto" Target="../media/hdphoto3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ijnaa.semnan.ac.ir/article_%207029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sciencedirect.com/science/article/pii/S0957417422005991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66DEC6F-0307-4B02-878B-B0AB8A2BF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147" y="571932"/>
            <a:ext cx="6047705" cy="399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4349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469292-73C6-4135-89BD-8A6436AAFE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rgbClr val="17607E">
                <a:shade val="45000"/>
                <a:satMod val="135000"/>
              </a:srgbClr>
              <a:prstClr val="white"/>
            </a:duotone>
          </a:blip>
          <a:srcRect t="9374" b="9334"/>
          <a:stretch/>
        </p:blipFill>
        <p:spPr>
          <a:xfrm>
            <a:off x="368885" y="1821252"/>
            <a:ext cx="4643890" cy="2517998"/>
          </a:xfrm>
          <a:prstGeom prst="rect">
            <a:avLst/>
          </a:prstGeom>
        </p:spPr>
      </p:pic>
      <p:grpSp>
        <p:nvGrpSpPr>
          <p:cNvPr id="47" name="Google Shape;389;p19">
            <a:extLst>
              <a:ext uri="{FF2B5EF4-FFF2-40B4-BE49-F238E27FC236}">
                <a16:creationId xmlns:a16="http://schemas.microsoft.com/office/drawing/2014/main" id="{61663288-F9F9-48CF-8A77-3571E888A60E}"/>
              </a:ext>
            </a:extLst>
          </p:cNvPr>
          <p:cNvGrpSpPr/>
          <p:nvPr/>
        </p:nvGrpSpPr>
        <p:grpSpPr>
          <a:xfrm>
            <a:off x="6834993" y="1551785"/>
            <a:ext cx="210315" cy="273405"/>
            <a:chOff x="1690567" y="1753136"/>
            <a:chExt cx="165746" cy="206702"/>
          </a:xfrm>
        </p:grpSpPr>
        <p:sp>
          <p:nvSpPr>
            <p:cNvPr id="48" name="Google Shape;390;p19">
              <a:extLst>
                <a:ext uri="{FF2B5EF4-FFF2-40B4-BE49-F238E27FC236}">
                  <a16:creationId xmlns:a16="http://schemas.microsoft.com/office/drawing/2014/main" id="{C189AE66-958A-4D78-BF1A-B98B73AB0949}"/>
                </a:ext>
              </a:extLst>
            </p:cNvPr>
            <p:cNvSpPr/>
            <p:nvPr/>
          </p:nvSpPr>
          <p:spPr>
            <a:xfrm>
              <a:off x="1721299" y="1753136"/>
              <a:ext cx="105228" cy="101504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91;p19">
              <a:extLst>
                <a:ext uri="{FF2B5EF4-FFF2-40B4-BE49-F238E27FC236}">
                  <a16:creationId xmlns:a16="http://schemas.microsoft.com/office/drawing/2014/main" id="{7719D396-72EE-4F14-8AC0-494428243077}"/>
                </a:ext>
              </a:extLst>
            </p:cNvPr>
            <p:cNvSpPr/>
            <p:nvPr/>
          </p:nvSpPr>
          <p:spPr>
            <a:xfrm>
              <a:off x="1690567" y="1853665"/>
              <a:ext cx="165746" cy="106173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" name="Picture 50">
            <a:extLst>
              <a:ext uri="{FF2B5EF4-FFF2-40B4-BE49-F238E27FC236}">
                <a16:creationId xmlns:a16="http://schemas.microsoft.com/office/drawing/2014/main" id="{8C645E09-F03D-41EA-898B-9EA612022F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56F27DA1-72C0-46EC-BDFF-A208E750D5EF}"/>
              </a:ext>
            </a:extLst>
          </p:cNvPr>
          <p:cNvSpPr txBox="1"/>
          <p:nvPr/>
        </p:nvSpPr>
        <p:spPr>
          <a:xfrm>
            <a:off x="148291" y="1306488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دلايل لزوم تشخيص بوي كد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CE94754-0522-4036-B836-C25F238FFB08}"/>
              </a:ext>
            </a:extLst>
          </p:cNvPr>
          <p:cNvSpPr txBox="1"/>
          <p:nvPr/>
        </p:nvSpPr>
        <p:spPr>
          <a:xfrm>
            <a:off x="463192" y="1883176"/>
            <a:ext cx="71175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افزايش قابليت نگهداري</a:t>
            </a:r>
            <a:endParaRPr lang="en-US" sz="1600" dirty="0">
              <a:cs typeface="B Mitra" panose="00000400000000000000" pitchFamily="2" charset="-78"/>
            </a:endParaRPr>
          </a:p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بهبود خوانايی و درک كد</a:t>
            </a:r>
          </a:p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پشتيباني از تغييرات و ارتقاء سيستم </a:t>
            </a:r>
          </a:p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کاهش پیچیدگی</a:t>
            </a:r>
          </a:p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كاهش خطاهای آينده</a:t>
            </a:r>
          </a:p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افزايش بهره وری تيم توسعه</a:t>
            </a:r>
          </a:p>
          <a:p>
            <a:pPr marL="285750" indent="-285750" algn="justLow" rtl="1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fa-IR" sz="1600" dirty="0">
              <a:cs typeface="B Mitra" panose="00000400000000000000" pitchFamily="2" charset="-78"/>
            </a:endParaRPr>
          </a:p>
        </p:txBody>
      </p:sp>
      <p:sp>
        <p:nvSpPr>
          <p:cNvPr id="55" name="Google Shape;3497;p59">
            <a:extLst>
              <a:ext uri="{FF2B5EF4-FFF2-40B4-BE49-F238E27FC236}">
                <a16:creationId xmlns:a16="http://schemas.microsoft.com/office/drawing/2014/main" id="{0A146051-44BE-481C-8031-E25578AA694E}"/>
              </a:ext>
            </a:extLst>
          </p:cNvPr>
          <p:cNvSpPr/>
          <p:nvPr/>
        </p:nvSpPr>
        <p:spPr>
          <a:xfrm flipH="1">
            <a:off x="7362728" y="1362832"/>
            <a:ext cx="206400" cy="2064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56" name="Google Shape;1702;p32">
            <a:extLst>
              <a:ext uri="{FF2B5EF4-FFF2-40B4-BE49-F238E27FC236}">
                <a16:creationId xmlns:a16="http://schemas.microsoft.com/office/drawing/2014/main" id="{E62F27CB-362E-4213-9466-019BAED80D2B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1703;p32">
            <a:extLst>
              <a:ext uri="{FF2B5EF4-FFF2-40B4-BE49-F238E27FC236}">
                <a16:creationId xmlns:a16="http://schemas.microsoft.com/office/drawing/2014/main" id="{02EE079B-06F8-4AA0-A45B-694C35AA4CDD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1704;p32">
            <a:extLst>
              <a:ext uri="{FF2B5EF4-FFF2-40B4-BE49-F238E27FC236}">
                <a16:creationId xmlns:a16="http://schemas.microsoft.com/office/drawing/2014/main" id="{12283452-9283-42D9-986E-4052F439E3BD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139;p23">
            <a:extLst>
              <a:ext uri="{FF2B5EF4-FFF2-40B4-BE49-F238E27FC236}">
                <a16:creationId xmlns:a16="http://schemas.microsoft.com/office/drawing/2014/main" id="{68DEA6D8-C5A6-4942-BF0F-B843266D6BD0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0" name="Google Shape;1139;p23">
            <a:extLst>
              <a:ext uri="{FF2B5EF4-FFF2-40B4-BE49-F238E27FC236}">
                <a16:creationId xmlns:a16="http://schemas.microsoft.com/office/drawing/2014/main" id="{E9A66CE4-0B5E-4E9B-AC8B-4DCCD1AE77A3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79" name="Google Shape;1139;p23">
            <a:extLst>
              <a:ext uri="{FF2B5EF4-FFF2-40B4-BE49-F238E27FC236}">
                <a16:creationId xmlns:a16="http://schemas.microsoft.com/office/drawing/2014/main" id="{7AD8C456-FEB1-4003-97CF-626EF571BA54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93" name="Google Shape;1134;p23">
            <a:extLst>
              <a:ext uri="{FF2B5EF4-FFF2-40B4-BE49-F238E27FC236}">
                <a16:creationId xmlns:a16="http://schemas.microsoft.com/office/drawing/2014/main" id="{53408457-BE35-4A8E-AAF5-A8C44E5300C4}"/>
              </a:ext>
            </a:extLst>
          </p:cNvPr>
          <p:cNvSpPr txBox="1">
            <a:spLocks/>
          </p:cNvSpPr>
          <p:nvPr/>
        </p:nvSpPr>
        <p:spPr>
          <a:xfrm>
            <a:off x="1171338" y="136427"/>
            <a:ext cx="68013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>
                <a:cs typeface="B Titr" panose="00000700000000000000" pitchFamily="2" charset="-78"/>
                <a:sym typeface="Fira Sans"/>
              </a:rPr>
              <a:t>لزوم تشخصيص بوي كد در صنعت نرم افزار</a:t>
            </a:r>
            <a:br>
              <a:rPr lang="fa-IR" sz="4800" dirty="0">
                <a:latin typeface="Calibri" panose="020F0502020204030204" pitchFamily="34" charset="0"/>
                <a:ea typeface="Fira Sans"/>
                <a:cs typeface="Calibri" panose="020F0502020204030204" pitchFamily="34" charset="0"/>
                <a:sym typeface="Fira Sans"/>
              </a:rPr>
            </a:br>
            <a:br>
              <a:rPr lang="fa-IR" dirty="0">
                <a:cs typeface="B Titr" panose="00000700000000000000" pitchFamily="2" charset="-78"/>
                <a:sym typeface="Fira Sans"/>
              </a:rPr>
            </a:b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15AB1C-894C-4B82-96C3-E174E5A2B818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EDD74-D856-4222-846A-0C03EF3DA4EB}"/>
              </a:ext>
            </a:extLst>
          </p:cNvPr>
          <p:cNvSpPr txBox="1"/>
          <p:nvPr/>
        </p:nvSpPr>
        <p:spPr>
          <a:xfrm>
            <a:off x="8513824" y="128139"/>
            <a:ext cx="61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7/30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7186042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109">
            <a:extLst>
              <a:ext uri="{FF2B5EF4-FFF2-40B4-BE49-F238E27FC236}">
                <a16:creationId xmlns:a16="http://schemas.microsoft.com/office/drawing/2014/main" id="{7E349F1E-21A5-451A-AE9E-D9C406F1A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114" name="Google Shape;1702;p32">
            <a:extLst>
              <a:ext uri="{FF2B5EF4-FFF2-40B4-BE49-F238E27FC236}">
                <a16:creationId xmlns:a16="http://schemas.microsoft.com/office/drawing/2014/main" id="{31153C14-A750-4CD5-93C0-15B3048113F6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703;p32">
            <a:extLst>
              <a:ext uri="{FF2B5EF4-FFF2-40B4-BE49-F238E27FC236}">
                <a16:creationId xmlns:a16="http://schemas.microsoft.com/office/drawing/2014/main" id="{F946EECF-1C6F-4463-BC0D-D842F82B88D6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704;p32">
            <a:extLst>
              <a:ext uri="{FF2B5EF4-FFF2-40B4-BE49-F238E27FC236}">
                <a16:creationId xmlns:a16="http://schemas.microsoft.com/office/drawing/2014/main" id="{33A1C834-55AF-4225-B8CE-3966CC508712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39;p23">
            <a:extLst>
              <a:ext uri="{FF2B5EF4-FFF2-40B4-BE49-F238E27FC236}">
                <a16:creationId xmlns:a16="http://schemas.microsoft.com/office/drawing/2014/main" id="{77A161F6-CCB2-46E4-9FEA-E2356B2A2230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18" name="Google Shape;1139;p23">
            <a:extLst>
              <a:ext uri="{FF2B5EF4-FFF2-40B4-BE49-F238E27FC236}">
                <a16:creationId xmlns:a16="http://schemas.microsoft.com/office/drawing/2014/main" id="{4423E460-895E-4DC0-949C-F2CFE154027E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19" name="Google Shape;1139;p23">
            <a:extLst>
              <a:ext uri="{FF2B5EF4-FFF2-40B4-BE49-F238E27FC236}">
                <a16:creationId xmlns:a16="http://schemas.microsoft.com/office/drawing/2014/main" id="{783CB7CE-FFCC-46A5-86DB-0073CEA4F8F4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82" name="Google Shape;1134;p23">
            <a:extLst>
              <a:ext uri="{FF2B5EF4-FFF2-40B4-BE49-F238E27FC236}">
                <a16:creationId xmlns:a16="http://schemas.microsoft.com/office/drawing/2014/main" id="{D16A8627-49C0-457C-8E06-CFD02A0ACF71}"/>
              </a:ext>
            </a:extLst>
          </p:cNvPr>
          <p:cNvSpPr txBox="1">
            <a:spLocks/>
          </p:cNvSpPr>
          <p:nvPr/>
        </p:nvSpPr>
        <p:spPr>
          <a:xfrm>
            <a:off x="1171338" y="136427"/>
            <a:ext cx="68013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>
                <a:cs typeface="B Titr" panose="00000700000000000000" pitchFamily="2" charset="-78"/>
              </a:rPr>
              <a:t>مبدل و سازکار توجه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058716A-3EB4-4F25-A49F-0DC356B97091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E226CCE-119A-4B7E-8BA1-EA780D0B3FAB}"/>
              </a:ext>
            </a:extLst>
          </p:cNvPr>
          <p:cNvSpPr txBox="1"/>
          <p:nvPr/>
        </p:nvSpPr>
        <p:spPr>
          <a:xfrm>
            <a:off x="8513824" y="128139"/>
            <a:ext cx="61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8/30</a:t>
            </a:r>
            <a:endParaRPr lang="en-US" dirty="0">
              <a:cs typeface="B Titr" panose="00000700000000000000" pitchFamily="2" charset="-7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C328356-F420-4856-87A0-447E9BB2B7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7029"/>
          <a:stretch/>
        </p:blipFill>
        <p:spPr>
          <a:xfrm>
            <a:off x="434780" y="2196633"/>
            <a:ext cx="4284500" cy="25583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7364CF1-4098-4E67-A90B-7478933B0EF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170325" y="1250247"/>
            <a:ext cx="2988087" cy="3289212"/>
          </a:xfrm>
          <a:prstGeom prst="rect">
            <a:avLst/>
          </a:prstGeom>
        </p:spPr>
      </p:pic>
      <p:sp>
        <p:nvSpPr>
          <p:cNvPr id="16" name="Title 2">
            <a:extLst>
              <a:ext uri="{FF2B5EF4-FFF2-40B4-BE49-F238E27FC236}">
                <a16:creationId xmlns:a16="http://schemas.microsoft.com/office/drawing/2014/main" id="{E780EDF3-C810-4330-9E76-CD30913825BE}"/>
              </a:ext>
            </a:extLst>
          </p:cNvPr>
          <p:cNvSpPr txBox="1">
            <a:spLocks/>
          </p:cNvSpPr>
          <p:nvPr/>
        </p:nvSpPr>
        <p:spPr>
          <a:xfrm>
            <a:off x="1012535" y="1369027"/>
            <a:ext cx="7707730" cy="53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latin typeface="Perpetua" panose="02020502060401020303" pitchFamily="18" charset="0"/>
                <a:cs typeface="MRT_Susan" pitchFamily="2" charset="-78"/>
              </a:rPr>
              <a:t>Transformers</a:t>
            </a:r>
            <a:endParaRPr lang="en-US" sz="3100" b="1" dirty="0">
              <a:solidFill>
                <a:schemeClr val="accent5">
                  <a:lumMod val="50000"/>
                </a:schemeClr>
              </a:solidFill>
              <a:latin typeface="Perpetua" panose="02020502060401020303" pitchFamily="18" charset="0"/>
              <a:cs typeface="MRT_Susa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7956789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109">
            <a:extLst>
              <a:ext uri="{FF2B5EF4-FFF2-40B4-BE49-F238E27FC236}">
                <a16:creationId xmlns:a16="http://schemas.microsoft.com/office/drawing/2014/main" id="{7E349F1E-21A5-451A-AE9E-D9C406F1A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112" name="TextBox 111">
            <a:extLst>
              <a:ext uri="{FF2B5EF4-FFF2-40B4-BE49-F238E27FC236}">
                <a16:creationId xmlns:a16="http://schemas.microsoft.com/office/drawing/2014/main" id="{79DAD6B1-6067-496A-B666-605A02C962BB}"/>
              </a:ext>
            </a:extLst>
          </p:cNvPr>
          <p:cNvSpPr txBox="1"/>
          <p:nvPr/>
        </p:nvSpPr>
        <p:spPr>
          <a:xfrm>
            <a:off x="73476" y="1306488"/>
            <a:ext cx="7117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توانایی درک زبان طبیعی</a:t>
            </a:r>
          </a:p>
          <a:p>
            <a:pPr algn="just" rtl="1"/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113" name="Google Shape;3497;p59">
            <a:extLst>
              <a:ext uri="{FF2B5EF4-FFF2-40B4-BE49-F238E27FC236}">
                <a16:creationId xmlns:a16="http://schemas.microsoft.com/office/drawing/2014/main" id="{8A6719BF-6631-4BF3-8BCF-747D24D6AAC4}"/>
              </a:ext>
            </a:extLst>
          </p:cNvPr>
          <p:cNvSpPr/>
          <p:nvPr/>
        </p:nvSpPr>
        <p:spPr>
          <a:xfrm flipH="1">
            <a:off x="7287913" y="1362832"/>
            <a:ext cx="206400" cy="2064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14" name="Google Shape;1702;p32">
            <a:extLst>
              <a:ext uri="{FF2B5EF4-FFF2-40B4-BE49-F238E27FC236}">
                <a16:creationId xmlns:a16="http://schemas.microsoft.com/office/drawing/2014/main" id="{31153C14-A750-4CD5-93C0-15B3048113F6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703;p32">
            <a:extLst>
              <a:ext uri="{FF2B5EF4-FFF2-40B4-BE49-F238E27FC236}">
                <a16:creationId xmlns:a16="http://schemas.microsoft.com/office/drawing/2014/main" id="{F946EECF-1C6F-4463-BC0D-D842F82B88D6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704;p32">
            <a:extLst>
              <a:ext uri="{FF2B5EF4-FFF2-40B4-BE49-F238E27FC236}">
                <a16:creationId xmlns:a16="http://schemas.microsoft.com/office/drawing/2014/main" id="{33A1C834-55AF-4225-B8CE-3966CC508712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39;p23">
            <a:extLst>
              <a:ext uri="{FF2B5EF4-FFF2-40B4-BE49-F238E27FC236}">
                <a16:creationId xmlns:a16="http://schemas.microsoft.com/office/drawing/2014/main" id="{77A161F6-CCB2-46E4-9FEA-E2356B2A2230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18" name="Google Shape;1139;p23">
            <a:extLst>
              <a:ext uri="{FF2B5EF4-FFF2-40B4-BE49-F238E27FC236}">
                <a16:creationId xmlns:a16="http://schemas.microsoft.com/office/drawing/2014/main" id="{4423E460-895E-4DC0-949C-F2CFE154027E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19" name="Google Shape;1139;p23">
            <a:extLst>
              <a:ext uri="{FF2B5EF4-FFF2-40B4-BE49-F238E27FC236}">
                <a16:creationId xmlns:a16="http://schemas.microsoft.com/office/drawing/2014/main" id="{783CB7CE-FFCC-46A5-86DB-0073CEA4F8F4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738AAD7-77A6-4103-86C6-49D1A0DE195B}"/>
              </a:ext>
            </a:extLst>
          </p:cNvPr>
          <p:cNvSpPr txBox="1"/>
          <p:nvPr/>
        </p:nvSpPr>
        <p:spPr>
          <a:xfrm>
            <a:off x="73476" y="2041019"/>
            <a:ext cx="7117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شناسایی الگوها</a:t>
            </a:r>
          </a:p>
          <a:p>
            <a:pPr algn="just" rtl="1"/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124" name="Google Shape;3497;p59">
            <a:extLst>
              <a:ext uri="{FF2B5EF4-FFF2-40B4-BE49-F238E27FC236}">
                <a16:creationId xmlns:a16="http://schemas.microsoft.com/office/drawing/2014/main" id="{ED1D4C10-FE80-4C5D-83A7-CCFB7D79CDB5}"/>
              </a:ext>
            </a:extLst>
          </p:cNvPr>
          <p:cNvSpPr/>
          <p:nvPr/>
        </p:nvSpPr>
        <p:spPr>
          <a:xfrm flipH="1">
            <a:off x="7287913" y="2097363"/>
            <a:ext cx="206400" cy="2064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958CC994-00A4-4684-82B9-78A7CD3E25B0}"/>
              </a:ext>
            </a:extLst>
          </p:cNvPr>
          <p:cNvSpPr txBox="1"/>
          <p:nvPr/>
        </p:nvSpPr>
        <p:spPr>
          <a:xfrm>
            <a:off x="73476" y="2832607"/>
            <a:ext cx="7117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ارائه پیشنهادات</a:t>
            </a:r>
          </a:p>
          <a:p>
            <a:pPr algn="just" rtl="1"/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126" name="Google Shape;3497;p59">
            <a:extLst>
              <a:ext uri="{FF2B5EF4-FFF2-40B4-BE49-F238E27FC236}">
                <a16:creationId xmlns:a16="http://schemas.microsoft.com/office/drawing/2014/main" id="{E79A7655-B14F-4F6D-9D5C-73671FEB25DB}"/>
              </a:ext>
            </a:extLst>
          </p:cNvPr>
          <p:cNvSpPr/>
          <p:nvPr/>
        </p:nvSpPr>
        <p:spPr>
          <a:xfrm flipH="1">
            <a:off x="7287913" y="2888951"/>
            <a:ext cx="206400" cy="2064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DC339B-A3E2-46BE-9912-B6FE9EDE773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2697" y="1280159"/>
            <a:ext cx="4750852" cy="2358188"/>
          </a:xfrm>
          <a:prstGeom prst="rect">
            <a:avLst/>
          </a:prstGeom>
        </p:spPr>
      </p:pic>
      <p:sp>
        <p:nvSpPr>
          <p:cNvPr id="154" name="Title 2">
            <a:extLst>
              <a:ext uri="{FF2B5EF4-FFF2-40B4-BE49-F238E27FC236}">
                <a16:creationId xmlns:a16="http://schemas.microsoft.com/office/drawing/2014/main" id="{0DB7743D-9B24-4841-B68C-B59F4ED85977}"/>
              </a:ext>
            </a:extLst>
          </p:cNvPr>
          <p:cNvSpPr txBox="1">
            <a:spLocks/>
          </p:cNvSpPr>
          <p:nvPr/>
        </p:nvSpPr>
        <p:spPr>
          <a:xfrm>
            <a:off x="-1474277" y="20984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100" b="1" dirty="0">
                <a:solidFill>
                  <a:srgbClr val="91B6BD"/>
                </a:solidFill>
                <a:latin typeface="Perpetua" panose="02020502060401020303" pitchFamily="18" charset="0"/>
                <a:cs typeface="MRT_Susan" pitchFamily="2" charset="-78"/>
              </a:rPr>
              <a:t>Large Language</a:t>
            </a:r>
          </a:p>
          <a:p>
            <a:r>
              <a:rPr lang="en-US" sz="3100" b="1" dirty="0">
                <a:solidFill>
                  <a:srgbClr val="91B6BD"/>
                </a:solidFill>
                <a:latin typeface="Perpetua" panose="02020502060401020303" pitchFamily="18" charset="0"/>
                <a:cs typeface="MRT_Susan" pitchFamily="2" charset="-78"/>
              </a:rPr>
              <a:t> Model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02B32084-E5E2-40D5-82A6-3C0CADE88270}"/>
              </a:ext>
            </a:extLst>
          </p:cNvPr>
          <p:cNvSpPr/>
          <p:nvPr/>
        </p:nvSpPr>
        <p:spPr>
          <a:xfrm>
            <a:off x="687086" y="4086179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DCEE18E9-8A22-40AE-A18E-E02F3598BE12}"/>
              </a:ext>
            </a:extLst>
          </p:cNvPr>
          <p:cNvSpPr/>
          <p:nvPr/>
        </p:nvSpPr>
        <p:spPr>
          <a:xfrm>
            <a:off x="1284354" y="4086771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0B58EBD3-ED49-4BEF-9D37-CAFE4F457C18}"/>
              </a:ext>
            </a:extLst>
          </p:cNvPr>
          <p:cNvSpPr/>
          <p:nvPr/>
        </p:nvSpPr>
        <p:spPr>
          <a:xfrm>
            <a:off x="1881622" y="4086179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8B5962DE-3CA2-482C-9416-827940E261D6}"/>
              </a:ext>
            </a:extLst>
          </p:cNvPr>
          <p:cNvSpPr/>
          <p:nvPr/>
        </p:nvSpPr>
        <p:spPr>
          <a:xfrm>
            <a:off x="1881622" y="3536381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52216B16-22D6-4C4A-9AA0-2FA87372CAB3}"/>
              </a:ext>
            </a:extLst>
          </p:cNvPr>
          <p:cNvSpPr/>
          <p:nvPr/>
        </p:nvSpPr>
        <p:spPr>
          <a:xfrm>
            <a:off x="1881622" y="4630935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C9E6F1B4-42BD-4F8F-868A-C76F7E7C861D}"/>
              </a:ext>
            </a:extLst>
          </p:cNvPr>
          <p:cNvSpPr/>
          <p:nvPr/>
        </p:nvSpPr>
        <p:spPr>
          <a:xfrm>
            <a:off x="2479981" y="3545879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84ABB38B-4AC5-42FD-8775-700EF1D8B335}"/>
              </a:ext>
            </a:extLst>
          </p:cNvPr>
          <p:cNvSpPr/>
          <p:nvPr/>
        </p:nvSpPr>
        <p:spPr>
          <a:xfrm>
            <a:off x="2479981" y="4066773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3638D684-8EA2-4DBD-932C-77DF92CC27A4}"/>
              </a:ext>
            </a:extLst>
          </p:cNvPr>
          <p:cNvSpPr/>
          <p:nvPr/>
        </p:nvSpPr>
        <p:spPr>
          <a:xfrm>
            <a:off x="2480009" y="4630935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F9D88B1-D4F6-4A17-B12B-91E4CB4313C4}"/>
              </a:ext>
            </a:extLst>
          </p:cNvPr>
          <p:cNvSpPr/>
          <p:nvPr/>
        </p:nvSpPr>
        <p:spPr>
          <a:xfrm>
            <a:off x="3081830" y="3545879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EAEA66F1-55A5-4AFB-A522-71D4A302BDC9}"/>
              </a:ext>
            </a:extLst>
          </p:cNvPr>
          <p:cNvSpPr/>
          <p:nvPr/>
        </p:nvSpPr>
        <p:spPr>
          <a:xfrm>
            <a:off x="3076158" y="4086179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6B6FB00E-CA02-4471-B679-BB6AE54F1F6B}"/>
              </a:ext>
            </a:extLst>
          </p:cNvPr>
          <p:cNvSpPr/>
          <p:nvPr/>
        </p:nvSpPr>
        <p:spPr>
          <a:xfrm>
            <a:off x="3076158" y="4623097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E23AE2C3-EAB4-4981-9787-8E967A5200D3}"/>
              </a:ext>
            </a:extLst>
          </p:cNvPr>
          <p:cNvSpPr/>
          <p:nvPr/>
        </p:nvSpPr>
        <p:spPr>
          <a:xfrm>
            <a:off x="3640783" y="4066773"/>
            <a:ext cx="237984" cy="227950"/>
          </a:xfrm>
          <a:prstGeom prst="ellipse">
            <a:avLst/>
          </a:prstGeom>
          <a:solidFill>
            <a:schemeClr val="accent4"/>
          </a:solidFill>
          <a:ln w="28575">
            <a:solidFill>
              <a:schemeClr val="accent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26173D7A-1170-4389-9DFB-F87271545FE6}"/>
              </a:ext>
            </a:extLst>
          </p:cNvPr>
          <p:cNvCxnSpPr>
            <a:cxnSpLocks/>
            <a:endCxn id="156" idx="2"/>
          </p:cNvCxnSpPr>
          <p:nvPr/>
        </p:nvCxnSpPr>
        <p:spPr>
          <a:xfrm flipV="1">
            <a:off x="944030" y="4200746"/>
            <a:ext cx="340324" cy="381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F89CF5F5-BA8D-4FEF-9356-F23909444483}"/>
              </a:ext>
            </a:extLst>
          </p:cNvPr>
          <p:cNvCxnSpPr>
            <a:cxnSpLocks/>
          </p:cNvCxnSpPr>
          <p:nvPr/>
        </p:nvCxnSpPr>
        <p:spPr>
          <a:xfrm flipV="1">
            <a:off x="1554981" y="4200154"/>
            <a:ext cx="340324" cy="381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97D31D5E-C8B3-4AB5-B934-72E55E0FB8D1}"/>
              </a:ext>
            </a:extLst>
          </p:cNvPr>
          <p:cNvCxnSpPr>
            <a:cxnSpLocks/>
          </p:cNvCxnSpPr>
          <p:nvPr/>
        </p:nvCxnSpPr>
        <p:spPr>
          <a:xfrm flipV="1">
            <a:off x="2145263" y="4198248"/>
            <a:ext cx="340324" cy="381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A7C161F7-1FB3-4D57-97DD-19EA3BCB3356}"/>
              </a:ext>
            </a:extLst>
          </p:cNvPr>
          <p:cNvCxnSpPr>
            <a:cxnSpLocks/>
          </p:cNvCxnSpPr>
          <p:nvPr/>
        </p:nvCxnSpPr>
        <p:spPr>
          <a:xfrm flipV="1">
            <a:off x="2717965" y="4192946"/>
            <a:ext cx="340324" cy="381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F9136F9-BB61-4A30-86BE-C1CE598A5E57}"/>
              </a:ext>
            </a:extLst>
          </p:cNvPr>
          <p:cNvCxnSpPr>
            <a:cxnSpLocks/>
          </p:cNvCxnSpPr>
          <p:nvPr/>
        </p:nvCxnSpPr>
        <p:spPr>
          <a:xfrm flipV="1">
            <a:off x="3311878" y="4192946"/>
            <a:ext cx="340324" cy="381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D2A05D2D-F496-4D3B-95E8-791423264DED}"/>
              </a:ext>
            </a:extLst>
          </p:cNvPr>
          <p:cNvCxnSpPr>
            <a:cxnSpLocks/>
          </p:cNvCxnSpPr>
          <p:nvPr/>
        </p:nvCxnSpPr>
        <p:spPr>
          <a:xfrm flipV="1">
            <a:off x="2118748" y="3657304"/>
            <a:ext cx="340324" cy="381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8D7B2707-5341-4BC8-8E5C-985A4EFB4A77}"/>
              </a:ext>
            </a:extLst>
          </p:cNvPr>
          <p:cNvCxnSpPr>
            <a:cxnSpLocks/>
          </p:cNvCxnSpPr>
          <p:nvPr/>
        </p:nvCxnSpPr>
        <p:spPr>
          <a:xfrm flipV="1">
            <a:off x="2739362" y="3666271"/>
            <a:ext cx="340324" cy="381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1035E86E-2F46-4EB3-9597-67538AB88F94}"/>
              </a:ext>
            </a:extLst>
          </p:cNvPr>
          <p:cNvCxnSpPr>
            <a:cxnSpLocks/>
          </p:cNvCxnSpPr>
          <p:nvPr/>
        </p:nvCxnSpPr>
        <p:spPr>
          <a:xfrm flipV="1">
            <a:off x="2137447" y="4730710"/>
            <a:ext cx="340324" cy="381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A4AEA9E0-A9B7-40FD-BAE5-FFDF777D34BB}"/>
              </a:ext>
            </a:extLst>
          </p:cNvPr>
          <p:cNvCxnSpPr>
            <a:cxnSpLocks/>
          </p:cNvCxnSpPr>
          <p:nvPr/>
        </p:nvCxnSpPr>
        <p:spPr>
          <a:xfrm flipV="1">
            <a:off x="2735834" y="4719595"/>
            <a:ext cx="340324" cy="381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F3AE8275-96ED-470C-81CD-225848D840DD}"/>
              </a:ext>
            </a:extLst>
          </p:cNvPr>
          <p:cNvCxnSpPr>
            <a:cxnSpLocks/>
            <a:endCxn id="158" idx="2"/>
          </p:cNvCxnSpPr>
          <p:nvPr/>
        </p:nvCxnSpPr>
        <p:spPr>
          <a:xfrm flipV="1">
            <a:off x="1540172" y="3650356"/>
            <a:ext cx="341450" cy="562896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8577B9DF-B68E-4587-B750-786367BD5400}"/>
              </a:ext>
            </a:extLst>
          </p:cNvPr>
          <p:cNvCxnSpPr>
            <a:cxnSpLocks/>
            <a:endCxn id="159" idx="2"/>
          </p:cNvCxnSpPr>
          <p:nvPr/>
        </p:nvCxnSpPr>
        <p:spPr>
          <a:xfrm>
            <a:off x="1554981" y="4208957"/>
            <a:ext cx="326641" cy="535953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7766C4B-ED81-4614-ABE4-FF2135811A80}"/>
              </a:ext>
            </a:extLst>
          </p:cNvPr>
          <p:cNvCxnSpPr>
            <a:cxnSpLocks/>
            <a:stCxn id="163" idx="6"/>
            <a:endCxn id="166" idx="2"/>
          </p:cNvCxnSpPr>
          <p:nvPr/>
        </p:nvCxnSpPr>
        <p:spPr>
          <a:xfrm>
            <a:off x="3319814" y="3659854"/>
            <a:ext cx="320969" cy="520894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315F8634-3CE8-4F7C-ACEE-AE390DFAFF98}"/>
              </a:ext>
            </a:extLst>
          </p:cNvPr>
          <p:cNvCxnSpPr>
            <a:cxnSpLocks/>
            <a:stCxn id="158" idx="6"/>
          </p:cNvCxnSpPr>
          <p:nvPr/>
        </p:nvCxnSpPr>
        <p:spPr>
          <a:xfrm>
            <a:off x="2119606" y="3650356"/>
            <a:ext cx="350338" cy="52979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EAE43CAA-21BA-4AD1-9F82-47B92F9440EF}"/>
              </a:ext>
            </a:extLst>
          </p:cNvPr>
          <p:cNvCxnSpPr>
            <a:cxnSpLocks/>
            <a:endCxn id="166" idx="2"/>
          </p:cNvCxnSpPr>
          <p:nvPr/>
        </p:nvCxnSpPr>
        <p:spPr>
          <a:xfrm flipV="1">
            <a:off x="3311878" y="4180748"/>
            <a:ext cx="328905" cy="5359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4FB28EAD-A07C-4D50-AFBB-8C96A6AECB5C}"/>
              </a:ext>
            </a:extLst>
          </p:cNvPr>
          <p:cNvCxnSpPr>
            <a:cxnSpLocks/>
          </p:cNvCxnSpPr>
          <p:nvPr/>
        </p:nvCxnSpPr>
        <p:spPr>
          <a:xfrm flipV="1">
            <a:off x="2142155" y="4187457"/>
            <a:ext cx="328905" cy="53595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Google Shape;1134;p23">
            <a:extLst>
              <a:ext uri="{FF2B5EF4-FFF2-40B4-BE49-F238E27FC236}">
                <a16:creationId xmlns:a16="http://schemas.microsoft.com/office/drawing/2014/main" id="{D16A8627-49C0-457C-8E06-CFD02A0ACF71}"/>
              </a:ext>
            </a:extLst>
          </p:cNvPr>
          <p:cNvSpPr txBox="1">
            <a:spLocks/>
          </p:cNvSpPr>
          <p:nvPr/>
        </p:nvSpPr>
        <p:spPr>
          <a:xfrm>
            <a:off x="1171338" y="136427"/>
            <a:ext cx="68013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>
                <a:cs typeface="B Titr" panose="00000700000000000000" pitchFamily="2" charset="-78"/>
                <a:sym typeface="Fira Sans"/>
              </a:rPr>
              <a:t>مدل های زبانی وسیع</a:t>
            </a:r>
            <a:br>
              <a:rPr lang="fa-IR" sz="4800" dirty="0"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058716A-3EB4-4F25-A49F-0DC356B97091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7601655-7A52-41CE-A748-73DB56D145BD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9/30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1154679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109">
            <a:extLst>
              <a:ext uri="{FF2B5EF4-FFF2-40B4-BE49-F238E27FC236}">
                <a16:creationId xmlns:a16="http://schemas.microsoft.com/office/drawing/2014/main" id="{7E349F1E-21A5-451A-AE9E-D9C406F1A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114" name="Google Shape;1702;p32">
            <a:extLst>
              <a:ext uri="{FF2B5EF4-FFF2-40B4-BE49-F238E27FC236}">
                <a16:creationId xmlns:a16="http://schemas.microsoft.com/office/drawing/2014/main" id="{31153C14-A750-4CD5-93C0-15B3048113F6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703;p32">
            <a:extLst>
              <a:ext uri="{FF2B5EF4-FFF2-40B4-BE49-F238E27FC236}">
                <a16:creationId xmlns:a16="http://schemas.microsoft.com/office/drawing/2014/main" id="{F946EECF-1C6F-4463-BC0D-D842F82B88D6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704;p32">
            <a:extLst>
              <a:ext uri="{FF2B5EF4-FFF2-40B4-BE49-F238E27FC236}">
                <a16:creationId xmlns:a16="http://schemas.microsoft.com/office/drawing/2014/main" id="{33A1C834-55AF-4225-B8CE-3966CC508712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39;p23">
            <a:extLst>
              <a:ext uri="{FF2B5EF4-FFF2-40B4-BE49-F238E27FC236}">
                <a16:creationId xmlns:a16="http://schemas.microsoft.com/office/drawing/2014/main" id="{77A161F6-CCB2-46E4-9FEA-E2356B2A2230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18" name="Google Shape;1139;p23">
            <a:extLst>
              <a:ext uri="{FF2B5EF4-FFF2-40B4-BE49-F238E27FC236}">
                <a16:creationId xmlns:a16="http://schemas.microsoft.com/office/drawing/2014/main" id="{4423E460-895E-4DC0-949C-F2CFE154027E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19" name="Google Shape;1139;p23">
            <a:extLst>
              <a:ext uri="{FF2B5EF4-FFF2-40B4-BE49-F238E27FC236}">
                <a16:creationId xmlns:a16="http://schemas.microsoft.com/office/drawing/2014/main" id="{783CB7CE-FFCC-46A5-86DB-0073CEA4F8F4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82" name="Google Shape;1134;p23">
            <a:extLst>
              <a:ext uri="{FF2B5EF4-FFF2-40B4-BE49-F238E27FC236}">
                <a16:creationId xmlns:a16="http://schemas.microsoft.com/office/drawing/2014/main" id="{D16A8627-49C0-457C-8E06-CFD02A0ACF71}"/>
              </a:ext>
            </a:extLst>
          </p:cNvPr>
          <p:cNvSpPr txBox="1">
            <a:spLocks/>
          </p:cNvSpPr>
          <p:nvPr/>
        </p:nvSpPr>
        <p:spPr>
          <a:xfrm>
            <a:off x="1171338" y="136427"/>
            <a:ext cx="68013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1"/>
            <a:r>
              <a:rPr lang="fa-IR" dirty="0">
                <a:cs typeface="B Titr" panose="00000700000000000000" pitchFamily="2" charset="-78"/>
              </a:rPr>
              <a:t>مدل </a:t>
            </a:r>
            <a:r>
              <a:rPr lang="en-US" dirty="0">
                <a:cs typeface="B Titr" panose="00000700000000000000" pitchFamily="2" charset="-78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LLaMA</a:t>
            </a:r>
            <a:endParaRPr lang="fa-I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058716A-3EB4-4F25-A49F-0DC356B97091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66184E-BB1C-4CFE-85D2-74561982700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9769" y="2051369"/>
            <a:ext cx="2495891" cy="140237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541ABF-A984-43A7-AE74-650876E25A30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10/30</a:t>
            </a:r>
            <a:endParaRPr lang="en-US" dirty="0">
              <a:cs typeface="B Titr" panose="00000700000000000000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49CC39-47CC-417B-B321-7B9D651DC54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5909" r="11600" b="3165"/>
          <a:stretch/>
        </p:blipFill>
        <p:spPr>
          <a:xfrm>
            <a:off x="4096954" y="655200"/>
            <a:ext cx="1716063" cy="425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80227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19"/>
          <p:cNvGrpSpPr/>
          <p:nvPr/>
        </p:nvGrpSpPr>
        <p:grpSpPr>
          <a:xfrm>
            <a:off x="6834993" y="1551785"/>
            <a:ext cx="210315" cy="273405"/>
            <a:chOff x="1690567" y="1753136"/>
            <a:chExt cx="165746" cy="206702"/>
          </a:xfrm>
        </p:grpSpPr>
        <p:sp>
          <p:nvSpPr>
            <p:cNvPr id="390" name="Google Shape;390;p19"/>
            <p:cNvSpPr/>
            <p:nvPr/>
          </p:nvSpPr>
          <p:spPr>
            <a:xfrm>
              <a:off x="1721299" y="1753136"/>
              <a:ext cx="105228" cy="101504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1690567" y="1853665"/>
              <a:ext cx="165746" cy="106173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60042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1"/>
            <a:r>
              <a:rPr lang="fa-IR" dirty="0">
                <a:cs typeface="B Titr" panose="00000700000000000000" pitchFamily="2" charset="-78"/>
                <a:sym typeface="Fira Sans"/>
              </a:rPr>
              <a:t>دسته بندی چند برچسبی بوی کد</a:t>
            </a:r>
            <a:br>
              <a:rPr lang="fa-IR" sz="28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lang="fa-IR" dirty="0">
              <a:cs typeface="B Titr" panose="00000700000000000000" pitchFamily="2" charset="-78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" name="Google Shape;3497;p59">
            <a:extLst>
              <a:ext uri="{FF2B5EF4-FFF2-40B4-BE49-F238E27FC236}">
                <a16:creationId xmlns:a16="http://schemas.microsoft.com/office/drawing/2014/main" id="{FA6F3F0F-F9CA-4301-B030-3073EBEBE026}"/>
              </a:ext>
            </a:extLst>
          </p:cNvPr>
          <p:cNvSpPr/>
          <p:nvPr/>
        </p:nvSpPr>
        <p:spPr>
          <a:xfrm flipH="1">
            <a:off x="7220102" y="1429716"/>
            <a:ext cx="206400" cy="2064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C88AC75-FE3A-452C-8B43-07C96F627125}"/>
              </a:ext>
            </a:extLst>
          </p:cNvPr>
          <p:cNvSpPr txBox="1"/>
          <p:nvPr/>
        </p:nvSpPr>
        <p:spPr>
          <a:xfrm>
            <a:off x="-72204" y="1379055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دسته بندی چند برچسبی دودویی 28 کلاسه به ازای هر بوی کد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46" name="Google Shape;1702;p32">
            <a:extLst>
              <a:ext uri="{FF2B5EF4-FFF2-40B4-BE49-F238E27FC236}">
                <a16:creationId xmlns:a16="http://schemas.microsoft.com/office/drawing/2014/main" id="{7EA911A6-C186-430E-8273-F3EA6A20CEF6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1703;p32">
            <a:extLst>
              <a:ext uri="{FF2B5EF4-FFF2-40B4-BE49-F238E27FC236}">
                <a16:creationId xmlns:a16="http://schemas.microsoft.com/office/drawing/2014/main" id="{7FA06A72-2147-429F-B5ED-42DA4F3F478D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1704;p32">
            <a:extLst>
              <a:ext uri="{FF2B5EF4-FFF2-40B4-BE49-F238E27FC236}">
                <a16:creationId xmlns:a16="http://schemas.microsoft.com/office/drawing/2014/main" id="{CE538E60-64F6-472D-998C-BC44711F1654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1139;p23">
            <a:extLst>
              <a:ext uri="{FF2B5EF4-FFF2-40B4-BE49-F238E27FC236}">
                <a16:creationId xmlns:a16="http://schemas.microsoft.com/office/drawing/2014/main" id="{31E41389-D906-40C6-872A-0720737DB1DD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55" name="Google Shape;1139;p23">
            <a:extLst>
              <a:ext uri="{FF2B5EF4-FFF2-40B4-BE49-F238E27FC236}">
                <a16:creationId xmlns:a16="http://schemas.microsoft.com/office/drawing/2014/main" id="{19FC921D-C8DD-47C1-9334-BA0025D5A420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56" name="Google Shape;1139;p23">
            <a:extLst>
              <a:ext uri="{FF2B5EF4-FFF2-40B4-BE49-F238E27FC236}">
                <a16:creationId xmlns:a16="http://schemas.microsoft.com/office/drawing/2014/main" id="{4C981A9E-7E63-41BD-B022-7385623171B6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D45012-BDDF-4F3D-8684-3EB5B96E61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608" t="30372" r="2564" b="2237"/>
          <a:stretch/>
        </p:blipFill>
        <p:spPr>
          <a:xfrm>
            <a:off x="773474" y="1949761"/>
            <a:ext cx="6820198" cy="269792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F8385DC-465E-4BA0-B276-9A095869473B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840514-7F62-4C5A-BF4E-8B5A829C24E9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11/30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5595036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19"/>
          <p:cNvGrpSpPr/>
          <p:nvPr/>
        </p:nvGrpSpPr>
        <p:grpSpPr>
          <a:xfrm>
            <a:off x="6834993" y="1551785"/>
            <a:ext cx="210315" cy="273405"/>
            <a:chOff x="1690567" y="1753136"/>
            <a:chExt cx="165746" cy="206702"/>
          </a:xfrm>
        </p:grpSpPr>
        <p:sp>
          <p:nvSpPr>
            <p:cNvPr id="390" name="Google Shape;390;p19"/>
            <p:cNvSpPr/>
            <p:nvPr/>
          </p:nvSpPr>
          <p:spPr>
            <a:xfrm>
              <a:off x="1721299" y="1753136"/>
              <a:ext cx="105228" cy="101504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1690567" y="1853665"/>
              <a:ext cx="165746" cy="106173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60042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1"/>
            <a:r>
              <a:rPr lang="fa-IR" dirty="0">
                <a:cs typeface="B Titr" panose="00000700000000000000" pitchFamily="2" charset="-78"/>
                <a:sym typeface="Fira Sans"/>
              </a:rPr>
              <a:t>دسته بندی چند برچسبی بوی کد</a:t>
            </a:r>
            <a:br>
              <a:rPr lang="fa-IR" sz="28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lang="fa-IR" dirty="0">
              <a:cs typeface="B Titr" panose="00000700000000000000" pitchFamily="2" charset="-78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8385DC-465E-4BA0-B276-9A095869473B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1077B35-093B-497F-93AF-5834DB6A91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82513" y="1778005"/>
            <a:ext cx="8229601" cy="1798819"/>
          </a:xfrm>
          <a:prstGeom prst="rect">
            <a:avLst/>
          </a:prstGeom>
        </p:spPr>
      </p:pic>
      <p:sp>
        <p:nvSpPr>
          <p:cNvPr id="19" name="Google Shape;1702;p32">
            <a:extLst>
              <a:ext uri="{FF2B5EF4-FFF2-40B4-BE49-F238E27FC236}">
                <a16:creationId xmlns:a16="http://schemas.microsoft.com/office/drawing/2014/main" id="{2419C811-957F-4775-9E8D-A57C666550CC}"/>
              </a:ext>
            </a:extLst>
          </p:cNvPr>
          <p:cNvSpPr/>
          <p:nvPr/>
        </p:nvSpPr>
        <p:spPr>
          <a:xfrm>
            <a:off x="1952915" y="439947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139;p23">
            <a:extLst>
              <a:ext uri="{FF2B5EF4-FFF2-40B4-BE49-F238E27FC236}">
                <a16:creationId xmlns:a16="http://schemas.microsoft.com/office/drawing/2014/main" id="{FF0C483A-A93F-4BB9-85E3-183A938E775A}"/>
              </a:ext>
            </a:extLst>
          </p:cNvPr>
          <p:cNvSpPr txBox="1"/>
          <p:nvPr/>
        </p:nvSpPr>
        <p:spPr>
          <a:xfrm>
            <a:off x="1595716" y="441232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6" name="Google Shape;1704;p32">
            <a:extLst>
              <a:ext uri="{FF2B5EF4-FFF2-40B4-BE49-F238E27FC236}">
                <a16:creationId xmlns:a16="http://schemas.microsoft.com/office/drawing/2014/main" id="{121EC483-77DC-4F8C-8928-EBDF4F040D6A}"/>
              </a:ext>
            </a:extLst>
          </p:cNvPr>
          <p:cNvSpPr/>
          <p:nvPr/>
        </p:nvSpPr>
        <p:spPr>
          <a:xfrm>
            <a:off x="5464085" y="4409739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139;p23">
            <a:extLst>
              <a:ext uri="{FF2B5EF4-FFF2-40B4-BE49-F238E27FC236}">
                <a16:creationId xmlns:a16="http://schemas.microsoft.com/office/drawing/2014/main" id="{2DBBDC49-001C-4203-8085-73A55D2B61DA}"/>
              </a:ext>
            </a:extLst>
          </p:cNvPr>
          <p:cNvSpPr txBox="1"/>
          <p:nvPr/>
        </p:nvSpPr>
        <p:spPr>
          <a:xfrm>
            <a:off x="5319389" y="4419767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8" name="Google Shape;1703;p32">
            <a:extLst>
              <a:ext uri="{FF2B5EF4-FFF2-40B4-BE49-F238E27FC236}">
                <a16:creationId xmlns:a16="http://schemas.microsoft.com/office/drawing/2014/main" id="{536631DA-A4BB-4B73-B2D0-97F12EFD60DB}"/>
              </a:ext>
            </a:extLst>
          </p:cNvPr>
          <p:cNvSpPr/>
          <p:nvPr/>
        </p:nvSpPr>
        <p:spPr>
          <a:xfrm>
            <a:off x="3792363" y="4387761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139;p23">
            <a:extLst>
              <a:ext uri="{FF2B5EF4-FFF2-40B4-BE49-F238E27FC236}">
                <a16:creationId xmlns:a16="http://schemas.microsoft.com/office/drawing/2014/main" id="{35822ACE-BCCE-4722-9713-ABA4B573C00D}"/>
              </a:ext>
            </a:extLst>
          </p:cNvPr>
          <p:cNvSpPr txBox="1"/>
          <p:nvPr/>
        </p:nvSpPr>
        <p:spPr>
          <a:xfrm>
            <a:off x="3647668" y="4437871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F634D1-00FE-4375-A456-89D2B040CE51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12/30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2767910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15"/>
          <p:cNvGrpSpPr/>
          <p:nvPr/>
        </p:nvGrpSpPr>
        <p:grpSpPr>
          <a:xfrm rot="10800000" flipH="1">
            <a:off x="6938119" y="-3614"/>
            <a:ext cx="5012319" cy="5143388"/>
            <a:chOff x="981875" y="984181"/>
            <a:chExt cx="3666120" cy="3761987"/>
          </a:xfrm>
        </p:grpSpPr>
        <p:grpSp>
          <p:nvGrpSpPr>
            <p:cNvPr id="46" name="Google Shape;46;p15"/>
            <p:cNvGrpSpPr/>
            <p:nvPr/>
          </p:nvGrpSpPr>
          <p:grpSpPr>
            <a:xfrm>
              <a:off x="1048180" y="984182"/>
              <a:ext cx="3599815" cy="3761986"/>
              <a:chOff x="926675" y="238125"/>
              <a:chExt cx="5755100" cy="5232975"/>
            </a:xfrm>
          </p:grpSpPr>
          <p:sp>
            <p:nvSpPr>
              <p:cNvPr id="47" name="Google Shape;47;p15"/>
              <p:cNvSpPr/>
              <p:nvPr/>
            </p:nvSpPr>
            <p:spPr>
              <a:xfrm>
                <a:off x="2235475" y="2161100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15"/>
              <p:cNvSpPr/>
              <p:nvPr/>
            </p:nvSpPr>
            <p:spPr>
              <a:xfrm>
                <a:off x="2825775" y="238125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15"/>
              <p:cNvSpPr/>
              <p:nvPr/>
            </p:nvSpPr>
            <p:spPr>
              <a:xfrm>
                <a:off x="926675" y="4357100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15"/>
              <p:cNvSpPr/>
              <p:nvPr/>
            </p:nvSpPr>
            <p:spPr>
              <a:xfrm>
                <a:off x="1621700" y="325660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" name="Google Shape;51;p15"/>
            <p:cNvSpPr/>
            <p:nvPr/>
          </p:nvSpPr>
          <p:spPr>
            <a:xfrm>
              <a:off x="981875" y="984181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" name="Google Shape;52;p15"/>
            <p:cNvCxnSpPr>
              <a:cxnSpLocks/>
            </p:cNvCxnSpPr>
            <p:nvPr/>
          </p:nvCxnSpPr>
          <p:spPr>
            <a:xfrm rot="10800000">
              <a:off x="2338390" y="1961823"/>
              <a:ext cx="974673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3" name="Google Shape;53;p15"/>
            <p:cNvCxnSpPr/>
            <p:nvPr/>
          </p:nvCxnSpPr>
          <p:spPr>
            <a:xfrm rot="10800000">
              <a:off x="2035775" y="2711800"/>
              <a:ext cx="1626600" cy="6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4" name="Google Shape;54;p15"/>
            <p:cNvCxnSpPr>
              <a:cxnSpLocks/>
            </p:cNvCxnSpPr>
            <p:nvPr/>
          </p:nvCxnSpPr>
          <p:spPr>
            <a:xfrm rot="10800000" flipV="1">
              <a:off x="1547767" y="3504070"/>
              <a:ext cx="2499367" cy="23264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5" name="Google Shape;55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6" name="Google Shape;56;p15"/>
          <p:cNvGrpSpPr/>
          <p:nvPr/>
        </p:nvGrpSpPr>
        <p:grpSpPr>
          <a:xfrm>
            <a:off x="-2584458" y="180712"/>
            <a:ext cx="11237308" cy="5142995"/>
            <a:chOff x="639626" y="1070144"/>
            <a:chExt cx="8219213" cy="3761700"/>
          </a:xfrm>
        </p:grpSpPr>
        <p:grpSp>
          <p:nvGrpSpPr>
            <p:cNvPr id="57" name="Google Shape;57;p15"/>
            <p:cNvGrpSpPr/>
            <p:nvPr/>
          </p:nvGrpSpPr>
          <p:grpSpPr>
            <a:xfrm>
              <a:off x="3006669" y="1940455"/>
              <a:ext cx="5852170" cy="1550336"/>
              <a:chOff x="3885761" y="1940460"/>
              <a:chExt cx="4321816" cy="1550336"/>
            </a:xfrm>
          </p:grpSpPr>
          <p:cxnSp>
            <p:nvCxnSpPr>
              <p:cNvPr id="58" name="Google Shape;58;p15"/>
              <p:cNvCxnSpPr>
                <a:cxnSpLocks/>
              </p:cNvCxnSpPr>
              <p:nvPr/>
            </p:nvCxnSpPr>
            <p:spPr>
              <a:xfrm>
                <a:off x="4417455" y="3490796"/>
                <a:ext cx="3790122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9" name="Google Shape;59;p15"/>
              <p:cNvCxnSpPr>
                <a:cxnSpLocks/>
              </p:cNvCxnSpPr>
              <p:nvPr/>
            </p:nvCxnSpPr>
            <p:spPr>
              <a:xfrm>
                <a:off x="3885761" y="1940460"/>
                <a:ext cx="3765617" cy="2136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0" name="Google Shape;60;p15"/>
            <p:cNvGrpSpPr/>
            <p:nvPr/>
          </p:nvGrpSpPr>
          <p:grpSpPr>
            <a:xfrm>
              <a:off x="676980" y="1070144"/>
              <a:ext cx="3599815" cy="3676128"/>
              <a:chOff x="333230" y="357699"/>
              <a:chExt cx="5755100" cy="5113545"/>
            </a:xfrm>
          </p:grpSpPr>
          <p:sp>
            <p:nvSpPr>
              <p:cNvPr id="61" name="Google Shape;61;p15"/>
              <p:cNvSpPr/>
              <p:nvPr/>
            </p:nvSpPr>
            <p:spPr>
              <a:xfrm>
                <a:off x="1706161" y="2257759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294535" y="357699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333230" y="4357244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1055364" y="331795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" name="Google Shape;65;p15"/>
            <p:cNvSpPr/>
            <p:nvPr/>
          </p:nvSpPr>
          <p:spPr>
            <a:xfrm>
              <a:off x="639626" y="1070144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" name="Google Shape;66;p15"/>
            <p:cNvCxnSpPr>
              <a:cxnSpLocks/>
            </p:cNvCxnSpPr>
            <p:nvPr/>
          </p:nvCxnSpPr>
          <p:spPr>
            <a:xfrm flipH="1">
              <a:off x="1177064" y="1956162"/>
              <a:ext cx="1798504" cy="5661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7" name="Google Shape;67;p15"/>
            <p:cNvCxnSpPr/>
            <p:nvPr/>
          </p:nvCxnSpPr>
          <p:spPr>
            <a:xfrm flipH="1">
              <a:off x="1117775" y="2718400"/>
              <a:ext cx="2544600" cy="78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8" name="Google Shape;68;p15"/>
            <p:cNvCxnSpPr>
              <a:cxnSpLocks/>
            </p:cNvCxnSpPr>
            <p:nvPr/>
          </p:nvCxnSpPr>
          <p:spPr>
            <a:xfrm flipH="1">
              <a:off x="1192934" y="3503170"/>
              <a:ext cx="2533702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9" name="Google Shape;69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1249131" y="1357721"/>
            <a:ext cx="6693652" cy="16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dirty="0">
                <a:cs typeface="B Titr" panose="00000700000000000000" pitchFamily="2" charset="-78"/>
              </a:rPr>
              <a:t>روش پیشنهادی</a:t>
            </a:r>
            <a:endParaRPr sz="6000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2826802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1134;p23">
            <a:extLst>
              <a:ext uri="{FF2B5EF4-FFF2-40B4-BE49-F238E27FC236}">
                <a16:creationId xmlns:a16="http://schemas.microsoft.com/office/drawing/2014/main" id="{D2A57912-6BED-4B8B-88E5-184219044499}"/>
              </a:ext>
            </a:extLst>
          </p:cNvPr>
          <p:cNvSpPr txBox="1">
            <a:spLocks/>
          </p:cNvSpPr>
          <p:nvPr/>
        </p:nvSpPr>
        <p:spPr>
          <a:xfrm>
            <a:off x="441132" y="31057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>
                <a:cs typeface="B Titr" panose="00000700000000000000" pitchFamily="2" charset="-78"/>
                <a:sym typeface="Fira Sans"/>
              </a:rPr>
              <a:t>مجموعه داده</a:t>
            </a:r>
          </a:p>
          <a:p>
            <a:endParaRPr lang="fa-IR" dirty="0">
              <a:cs typeface="B Titr" panose="00000700000000000000" pitchFamily="2" charset="-78"/>
            </a:endParaRPr>
          </a:p>
          <a:p>
            <a:endParaRPr lang="fa-IR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D278B91-6644-483E-8F36-08C1C0335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6D499A-F297-4B9B-88BA-7764D0A3E08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993391" y="2366517"/>
            <a:ext cx="1525366" cy="15253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A60AF2-04D6-45C9-A5DF-4EB84740941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34" b="89751" l="3333" r="93095">
                        <a14:foregroundMark x1="9048" y1="22576" x2="11429" y2="23961"/>
                        <a14:foregroundMark x1="9524" y1="21191" x2="9524" y2="28393"/>
                        <a14:foregroundMark x1="8810" y1="29778" x2="9405" y2="52770"/>
                        <a14:foregroundMark x1="9286" y1="51939" x2="10119" y2="69391"/>
                        <a14:foregroundMark x1="10238" y1="69668" x2="30357" y2="70914"/>
                        <a14:foregroundMark x1="30357" y1="70914" x2="61310" y2="68560"/>
                        <a14:foregroundMark x1="61310" y1="68560" x2="79881" y2="71330"/>
                        <a14:foregroundMark x1="79881" y1="71330" x2="91548" y2="70360"/>
                        <a14:foregroundMark x1="90595" y1="69391" x2="88836" y2="40430"/>
                        <a14:foregroundMark x1="60476" y1="34211" x2="68095" y2="36842"/>
                        <a14:foregroundMark x1="69286" y1="39474" x2="72619" y2="40582"/>
                        <a14:foregroundMark x1="72857" y1="41828" x2="61071" y2="48615"/>
                        <a14:foregroundMark x1="51190" y1="33657" x2="48333" y2="47507"/>
                        <a14:foregroundMark x1="52976" y1="32964" x2="52738" y2="27147"/>
                        <a14:foregroundMark x1="48571" y1="46953" x2="46786" y2="56648"/>
                        <a14:foregroundMark x1="39643" y1="49861" x2="27500" y2="42382"/>
                        <a14:foregroundMark x1="27738" y1="42244" x2="39405" y2="35734"/>
                        <a14:foregroundMark x1="3452" y1="63573" x2="3452" y2="63573"/>
                        <a14:foregroundMark x1="9286" y1="21468" x2="8835" y2="13715"/>
                        <a14:foregroundMark x1="36852" y1="12291" x2="51548" y2="14127"/>
                        <a14:foregroundMark x1="51548" y1="14127" x2="88214" y2="13435"/>
                        <a14:foregroundMark x1="86429" y1="13712" x2="91190" y2="13158"/>
                        <a14:foregroundMark x1="91190" y1="13712" x2="92029" y2="22189"/>
                        <a14:foregroundMark x1="92258" y1="37577" x2="91310" y2="42798"/>
                        <a14:foregroundMark x1="90952" y1="42659" x2="90238" y2="38781"/>
                        <a14:foregroundMark x1="12024" y1="13573" x2="29524" y2="12881"/>
                        <a14:foregroundMark x1="29524" y1="12881" x2="37619" y2="13573"/>
                        <a14:foregroundMark x1="90833" y1="21053" x2="90357" y2="38504"/>
                        <a14:backgroundMark x1="17024" y1="27978" x2="21190" y2="52632"/>
                        <a14:backgroundMark x1="4524" y1="60942" x2="3452" y2="62742"/>
                        <a14:backgroundMark x1="93929" y1="21884" x2="95952" y2="38781"/>
                        <a14:backgroundMark x1="95952" y1="38781" x2="95476" y2="39474"/>
                        <a14:backgroundMark x1="94524" y1="30055" x2="92976" y2="35319"/>
                        <a14:backgroundMark x1="93333" y1="35457" x2="92967" y2="35670"/>
                        <a14:backgroundMark x1="93452" y1="36565" x2="92933" y2="36901"/>
                        <a14:backgroundMark x1="93929" y1="37535" x2="92908" y2="37832"/>
                        <a14:backgroundMark x1="86429" y1="39058" x2="88929" y2="40305"/>
                        <a14:backgroundMark x1="40833" y1="9280" x2="5714" y2="113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75427" y="2348708"/>
            <a:ext cx="1793145" cy="1541249"/>
          </a:xfrm>
          <a:prstGeom prst="rect">
            <a:avLst/>
          </a:prstGeom>
        </p:spPr>
      </p:pic>
      <p:sp>
        <p:nvSpPr>
          <p:cNvPr id="49" name="Google Shape;3497;p59">
            <a:extLst>
              <a:ext uri="{FF2B5EF4-FFF2-40B4-BE49-F238E27FC236}">
                <a16:creationId xmlns:a16="http://schemas.microsoft.com/office/drawing/2014/main" id="{11612368-2E90-4193-BD8F-5123C132762F}"/>
              </a:ext>
            </a:extLst>
          </p:cNvPr>
          <p:cNvSpPr/>
          <p:nvPr/>
        </p:nvSpPr>
        <p:spPr>
          <a:xfrm flipH="1">
            <a:off x="7930644" y="1843245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22E6F98-1662-4D7D-8F2B-16B93286249D}"/>
              </a:ext>
            </a:extLst>
          </p:cNvPr>
          <p:cNvSpPr txBox="1"/>
          <p:nvPr/>
        </p:nvSpPr>
        <p:spPr>
          <a:xfrm>
            <a:off x="685943" y="1787539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کد جاوا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51" name="Google Shape;3497;p59">
            <a:extLst>
              <a:ext uri="{FF2B5EF4-FFF2-40B4-BE49-F238E27FC236}">
                <a16:creationId xmlns:a16="http://schemas.microsoft.com/office/drawing/2014/main" id="{976740ED-B135-4909-8B73-AA761FCA3093}"/>
              </a:ext>
            </a:extLst>
          </p:cNvPr>
          <p:cNvSpPr/>
          <p:nvPr/>
        </p:nvSpPr>
        <p:spPr>
          <a:xfrm flipH="1">
            <a:off x="5312015" y="1838138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513008B-FC84-4AA9-A991-3FD3A28AB745}"/>
              </a:ext>
            </a:extLst>
          </p:cNvPr>
          <p:cNvSpPr txBox="1"/>
          <p:nvPr/>
        </p:nvSpPr>
        <p:spPr>
          <a:xfrm>
            <a:off x="3205220" y="1782432"/>
            <a:ext cx="19796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برچسب های بوی کد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53" name="Google Shape;1702;p32">
            <a:extLst>
              <a:ext uri="{FF2B5EF4-FFF2-40B4-BE49-F238E27FC236}">
                <a16:creationId xmlns:a16="http://schemas.microsoft.com/office/drawing/2014/main" id="{0F175EFD-4D3E-4E3A-9E65-AF66D97CC3E1}"/>
              </a:ext>
            </a:extLst>
          </p:cNvPr>
          <p:cNvSpPr/>
          <p:nvPr/>
        </p:nvSpPr>
        <p:spPr>
          <a:xfrm>
            <a:off x="1952915" y="439947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1703;p32">
            <a:extLst>
              <a:ext uri="{FF2B5EF4-FFF2-40B4-BE49-F238E27FC236}">
                <a16:creationId xmlns:a16="http://schemas.microsoft.com/office/drawing/2014/main" id="{DE5286C2-2D1D-4CC0-97CC-1D20CB739290}"/>
              </a:ext>
            </a:extLst>
          </p:cNvPr>
          <p:cNvSpPr/>
          <p:nvPr/>
        </p:nvSpPr>
        <p:spPr>
          <a:xfrm>
            <a:off x="3789096" y="4408911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ACC2"/>
              </a:solidFill>
            </a:endParaRPr>
          </a:p>
        </p:txBody>
      </p:sp>
      <p:sp>
        <p:nvSpPr>
          <p:cNvPr id="55" name="Google Shape;1704;p32">
            <a:extLst>
              <a:ext uri="{FF2B5EF4-FFF2-40B4-BE49-F238E27FC236}">
                <a16:creationId xmlns:a16="http://schemas.microsoft.com/office/drawing/2014/main" id="{FFE12075-F847-40E5-8A71-91A6CDA1FB6F}"/>
              </a:ext>
            </a:extLst>
          </p:cNvPr>
          <p:cNvSpPr/>
          <p:nvPr/>
        </p:nvSpPr>
        <p:spPr>
          <a:xfrm>
            <a:off x="5583487" y="4425511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1139;p23">
            <a:extLst>
              <a:ext uri="{FF2B5EF4-FFF2-40B4-BE49-F238E27FC236}">
                <a16:creationId xmlns:a16="http://schemas.microsoft.com/office/drawing/2014/main" id="{7F31293C-D001-4371-8A48-3A00C03A9A35}"/>
              </a:ext>
            </a:extLst>
          </p:cNvPr>
          <p:cNvSpPr txBox="1"/>
          <p:nvPr/>
        </p:nvSpPr>
        <p:spPr>
          <a:xfrm>
            <a:off x="5438791" y="4435539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57" name="Google Shape;1139;p23">
            <a:extLst>
              <a:ext uri="{FF2B5EF4-FFF2-40B4-BE49-F238E27FC236}">
                <a16:creationId xmlns:a16="http://schemas.microsoft.com/office/drawing/2014/main" id="{CDFC6398-DE19-4AF8-B22A-F53B09B149FA}"/>
              </a:ext>
            </a:extLst>
          </p:cNvPr>
          <p:cNvSpPr txBox="1"/>
          <p:nvPr/>
        </p:nvSpPr>
        <p:spPr>
          <a:xfrm>
            <a:off x="3647668" y="4437871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58" name="Google Shape;1139;p23">
            <a:extLst>
              <a:ext uri="{FF2B5EF4-FFF2-40B4-BE49-F238E27FC236}">
                <a16:creationId xmlns:a16="http://schemas.microsoft.com/office/drawing/2014/main" id="{3CEA19B5-D648-49BC-98E2-050866906A44}"/>
              </a:ext>
            </a:extLst>
          </p:cNvPr>
          <p:cNvSpPr txBox="1"/>
          <p:nvPr/>
        </p:nvSpPr>
        <p:spPr>
          <a:xfrm>
            <a:off x="1595716" y="441232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59" name="Google Shape;3497;p59">
            <a:extLst>
              <a:ext uri="{FF2B5EF4-FFF2-40B4-BE49-F238E27FC236}">
                <a16:creationId xmlns:a16="http://schemas.microsoft.com/office/drawing/2014/main" id="{FDFDE67A-41DA-446E-9D64-292D2AEEEE78}"/>
              </a:ext>
            </a:extLst>
          </p:cNvPr>
          <p:cNvSpPr/>
          <p:nvPr/>
        </p:nvSpPr>
        <p:spPr>
          <a:xfrm flipH="1">
            <a:off x="2318180" y="1856640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5A3F40A-44A4-4AA9-9B86-9856CF0F761A}"/>
              </a:ext>
            </a:extLst>
          </p:cNvPr>
          <p:cNvSpPr txBox="1"/>
          <p:nvPr/>
        </p:nvSpPr>
        <p:spPr>
          <a:xfrm>
            <a:off x="397847" y="1800934"/>
            <a:ext cx="1793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بردار دودویی برچسب ها</a:t>
            </a:r>
            <a:endParaRPr lang="en-US" sz="1600" dirty="0">
              <a:cs typeface="B Mitra" panose="00000400000000000000" pitchFamily="2" charset="-78"/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84097F7-BBE3-4C2C-AC9B-16CA19E00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863604"/>
              </p:ext>
            </p:extLst>
          </p:nvPr>
        </p:nvGraphicFramePr>
        <p:xfrm>
          <a:off x="236968" y="2819854"/>
          <a:ext cx="2717496" cy="2805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2296">
                  <a:extLst>
                    <a:ext uri="{9D8B030D-6E8A-4147-A177-3AD203B41FA5}">
                      <a16:colId xmlns:a16="http://schemas.microsoft.com/office/drawing/2014/main" val="1786917863"/>
                    </a:ext>
                  </a:extLst>
                </a:gridCol>
                <a:gridCol w="280800">
                  <a:extLst>
                    <a:ext uri="{9D8B030D-6E8A-4147-A177-3AD203B41FA5}">
                      <a16:colId xmlns:a16="http://schemas.microsoft.com/office/drawing/2014/main" val="3398828858"/>
                    </a:ext>
                  </a:extLst>
                </a:gridCol>
                <a:gridCol w="249416">
                  <a:extLst>
                    <a:ext uri="{9D8B030D-6E8A-4147-A177-3AD203B41FA5}">
                      <a16:colId xmlns:a16="http://schemas.microsoft.com/office/drawing/2014/main" val="1495181018"/>
                    </a:ext>
                  </a:extLst>
                </a:gridCol>
                <a:gridCol w="427384">
                  <a:extLst>
                    <a:ext uri="{9D8B030D-6E8A-4147-A177-3AD203B41FA5}">
                      <a16:colId xmlns:a16="http://schemas.microsoft.com/office/drawing/2014/main" val="4272932225"/>
                    </a:ext>
                  </a:extLst>
                </a:gridCol>
                <a:gridCol w="381600">
                  <a:extLst>
                    <a:ext uri="{9D8B030D-6E8A-4147-A177-3AD203B41FA5}">
                      <a16:colId xmlns:a16="http://schemas.microsoft.com/office/drawing/2014/main" val="1820578236"/>
                    </a:ext>
                  </a:extLst>
                </a:gridCol>
                <a:gridCol w="367200">
                  <a:extLst>
                    <a:ext uri="{9D8B030D-6E8A-4147-A177-3AD203B41FA5}">
                      <a16:colId xmlns:a16="http://schemas.microsoft.com/office/drawing/2014/main" val="3755140463"/>
                    </a:ext>
                  </a:extLst>
                </a:gridCol>
                <a:gridCol w="381600">
                  <a:extLst>
                    <a:ext uri="{9D8B030D-6E8A-4147-A177-3AD203B41FA5}">
                      <a16:colId xmlns:a16="http://schemas.microsoft.com/office/drawing/2014/main" val="726514663"/>
                    </a:ext>
                  </a:extLst>
                </a:gridCol>
                <a:gridCol w="367200">
                  <a:extLst>
                    <a:ext uri="{9D8B030D-6E8A-4147-A177-3AD203B41FA5}">
                      <a16:colId xmlns:a16="http://schemas.microsoft.com/office/drawing/2014/main" val="1550988816"/>
                    </a:ext>
                  </a:extLst>
                </a:gridCol>
              </a:tblGrid>
              <a:tr h="280500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112008" marR="112008" marT="56004" marB="56004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</a:t>
                      </a:r>
                    </a:p>
                  </a:txBody>
                  <a:tcPr marL="112008" marR="112008" marT="56004" marB="56004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3</a:t>
                      </a:r>
                    </a:p>
                  </a:txBody>
                  <a:tcPr marL="112008" marR="112008" marT="56004" marB="56004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.....</a:t>
                      </a:r>
                    </a:p>
                  </a:txBody>
                  <a:tcPr marL="112008" marR="112008" marT="56004" marB="56004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25</a:t>
                      </a:r>
                    </a:p>
                  </a:txBody>
                  <a:tcPr marL="112008" marR="112008" marT="56004" marB="56004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26</a:t>
                      </a:r>
                    </a:p>
                  </a:txBody>
                  <a:tcPr marL="112008" marR="112008" marT="56004" marB="56004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27</a:t>
                      </a:r>
                    </a:p>
                  </a:txBody>
                  <a:tcPr marL="112008" marR="112008" marT="56004" marB="56004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100" b="1" i="0" u="none" strike="noStrike" cap="none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28</a:t>
                      </a:r>
                    </a:p>
                  </a:txBody>
                  <a:tcPr marL="112008" marR="112008" marT="56004" marB="56004"/>
                </a:tc>
                <a:extLst>
                  <a:ext uri="{0D108BD9-81ED-4DB2-BD59-A6C34878D82A}">
                    <a16:rowId xmlns:a16="http://schemas.microsoft.com/office/drawing/2014/main" val="2677637985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71B17B96-8EA6-4CDD-B89A-08BEC5FC9FCE}"/>
              </a:ext>
            </a:extLst>
          </p:cNvPr>
          <p:cNvSpPr txBox="1"/>
          <p:nvPr/>
        </p:nvSpPr>
        <p:spPr>
          <a:xfrm>
            <a:off x="2954464" y="49208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527C0F-017F-4E38-BC00-987647905CC2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13/30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23033067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04"/>
            <a:ext cx="784570" cy="784570"/>
          </a:xfrm>
          <a:prstGeom prst="rect">
            <a:avLst/>
          </a:prstGeom>
        </p:spPr>
      </p:pic>
      <p:sp>
        <p:nvSpPr>
          <p:cNvPr id="124" name="Google Shape;1702;p32">
            <a:extLst>
              <a:ext uri="{FF2B5EF4-FFF2-40B4-BE49-F238E27FC236}">
                <a16:creationId xmlns:a16="http://schemas.microsoft.com/office/drawing/2014/main" id="{7EA911A6-C186-430E-8273-F3EA6A20CEF6}"/>
              </a:ext>
            </a:extLst>
          </p:cNvPr>
          <p:cNvSpPr/>
          <p:nvPr/>
        </p:nvSpPr>
        <p:spPr>
          <a:xfrm>
            <a:off x="7772271" y="25826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703;p32">
            <a:extLst>
              <a:ext uri="{FF2B5EF4-FFF2-40B4-BE49-F238E27FC236}">
                <a16:creationId xmlns:a16="http://schemas.microsoft.com/office/drawing/2014/main" id="{7FA06A72-2147-429F-B5ED-42DA4F3F478D}"/>
              </a:ext>
            </a:extLst>
          </p:cNvPr>
          <p:cNvSpPr/>
          <p:nvPr/>
        </p:nvSpPr>
        <p:spPr>
          <a:xfrm>
            <a:off x="7772271" y="19839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704;p32">
            <a:extLst>
              <a:ext uri="{FF2B5EF4-FFF2-40B4-BE49-F238E27FC236}">
                <a16:creationId xmlns:a16="http://schemas.microsoft.com/office/drawing/2014/main" id="{CE538E60-64F6-472D-998C-BC44711F1654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139;p23">
            <a:extLst>
              <a:ext uri="{FF2B5EF4-FFF2-40B4-BE49-F238E27FC236}">
                <a16:creationId xmlns:a16="http://schemas.microsoft.com/office/drawing/2014/main" id="{31E41389-D906-40C6-872A-0720737DB1DD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31" name="Google Shape;1139;p23">
            <a:extLst>
              <a:ext uri="{FF2B5EF4-FFF2-40B4-BE49-F238E27FC236}">
                <a16:creationId xmlns:a16="http://schemas.microsoft.com/office/drawing/2014/main" id="{19FC921D-C8DD-47C1-9334-BA0025D5A420}"/>
              </a:ext>
            </a:extLst>
          </p:cNvPr>
          <p:cNvSpPr txBox="1"/>
          <p:nvPr/>
        </p:nvSpPr>
        <p:spPr>
          <a:xfrm>
            <a:off x="7630843" y="20129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32" name="Google Shape;1139;p23">
            <a:extLst>
              <a:ext uri="{FF2B5EF4-FFF2-40B4-BE49-F238E27FC236}">
                <a16:creationId xmlns:a16="http://schemas.microsoft.com/office/drawing/2014/main" id="{4C981A9E-7E63-41BD-B022-7385623171B6}"/>
              </a:ext>
            </a:extLst>
          </p:cNvPr>
          <p:cNvSpPr txBox="1"/>
          <p:nvPr/>
        </p:nvSpPr>
        <p:spPr>
          <a:xfrm>
            <a:off x="7415072" y="25954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38483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تعریف مدل</a:t>
            </a:r>
            <a:br>
              <a:rPr lang="fa-IR" sz="28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lang="fa-I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AE7202-D1A4-4447-AF82-D877BDA67B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57200" y="843162"/>
            <a:ext cx="3919887" cy="4161855"/>
          </a:xfrm>
          <a:prstGeom prst="rect">
            <a:avLst/>
          </a:prstGeom>
        </p:spPr>
      </p:pic>
      <p:sp>
        <p:nvSpPr>
          <p:cNvPr id="16" name="Google Shape;3497;p59">
            <a:extLst>
              <a:ext uri="{FF2B5EF4-FFF2-40B4-BE49-F238E27FC236}">
                <a16:creationId xmlns:a16="http://schemas.microsoft.com/office/drawing/2014/main" id="{82755C44-32AF-4421-A0AE-5A779F4939F9}"/>
              </a:ext>
            </a:extLst>
          </p:cNvPr>
          <p:cNvSpPr/>
          <p:nvPr/>
        </p:nvSpPr>
        <p:spPr>
          <a:xfrm flipH="1">
            <a:off x="7351220" y="1715261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393BEE-696B-4F00-B565-2EE468D4B8B3}"/>
              </a:ext>
            </a:extLst>
          </p:cNvPr>
          <p:cNvSpPr txBox="1"/>
          <p:nvPr/>
        </p:nvSpPr>
        <p:spPr>
          <a:xfrm>
            <a:off x="106519" y="1659555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بارگذاري مدل از پيش آموزش ديده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18" name="Google Shape;3497;p59">
            <a:extLst>
              <a:ext uri="{FF2B5EF4-FFF2-40B4-BE49-F238E27FC236}">
                <a16:creationId xmlns:a16="http://schemas.microsoft.com/office/drawing/2014/main" id="{A733ADD4-4A8B-4546-96A1-A398F065F6EA}"/>
              </a:ext>
            </a:extLst>
          </p:cNvPr>
          <p:cNvSpPr/>
          <p:nvPr/>
        </p:nvSpPr>
        <p:spPr>
          <a:xfrm flipH="1">
            <a:off x="7351220" y="2727637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6CB9DB-823D-4747-BD3A-E1A5E2191E07}"/>
              </a:ext>
            </a:extLst>
          </p:cNvPr>
          <p:cNvSpPr txBox="1"/>
          <p:nvPr/>
        </p:nvSpPr>
        <p:spPr>
          <a:xfrm>
            <a:off x="106519" y="2671931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اتصال مدل زبان بزرگ به يك شبكه عصبي چندلايه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E53036-5F8D-4739-88C4-320EBB018E34}"/>
              </a:ext>
            </a:extLst>
          </p:cNvPr>
          <p:cNvSpPr txBox="1"/>
          <p:nvPr/>
        </p:nvSpPr>
        <p:spPr>
          <a:xfrm>
            <a:off x="106520" y="3064511"/>
            <a:ext cx="71175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استخراج بازنمايي</a:t>
            </a:r>
          </a:p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طراحي شبكه عصبي چندلايه </a:t>
            </a:r>
          </a:p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خروجي چند برچسبي</a:t>
            </a:r>
          </a:p>
          <a:p>
            <a:pPr marL="285750" indent="-285750" algn="justLow" rtl="1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آموزش مدل توسعه يافته</a:t>
            </a:r>
          </a:p>
          <a:p>
            <a:pPr marL="285750" indent="-285750" algn="justLow" rtl="1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fa-IR" sz="1600" dirty="0">
              <a:cs typeface="B Mitra" panose="00000400000000000000" pitchFamily="2" charset="-7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6E9CFB-85F2-4C1D-99BA-26314115027F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B6572-C61C-435C-9743-36A18AD55630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14/30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4105083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04"/>
            <a:ext cx="784570" cy="784570"/>
          </a:xfrm>
          <a:prstGeom prst="rect">
            <a:avLst/>
          </a:prstGeom>
        </p:spPr>
      </p:pic>
      <p:sp>
        <p:nvSpPr>
          <p:cNvPr id="124" name="Google Shape;1702;p32">
            <a:extLst>
              <a:ext uri="{FF2B5EF4-FFF2-40B4-BE49-F238E27FC236}">
                <a16:creationId xmlns:a16="http://schemas.microsoft.com/office/drawing/2014/main" id="{7EA911A6-C186-430E-8273-F3EA6A20CEF6}"/>
              </a:ext>
            </a:extLst>
          </p:cNvPr>
          <p:cNvSpPr/>
          <p:nvPr/>
        </p:nvSpPr>
        <p:spPr>
          <a:xfrm>
            <a:off x="7772271" y="25826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703;p32">
            <a:extLst>
              <a:ext uri="{FF2B5EF4-FFF2-40B4-BE49-F238E27FC236}">
                <a16:creationId xmlns:a16="http://schemas.microsoft.com/office/drawing/2014/main" id="{7FA06A72-2147-429F-B5ED-42DA4F3F478D}"/>
              </a:ext>
            </a:extLst>
          </p:cNvPr>
          <p:cNvSpPr/>
          <p:nvPr/>
        </p:nvSpPr>
        <p:spPr>
          <a:xfrm>
            <a:off x="7772271" y="19839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704;p32">
            <a:extLst>
              <a:ext uri="{FF2B5EF4-FFF2-40B4-BE49-F238E27FC236}">
                <a16:creationId xmlns:a16="http://schemas.microsoft.com/office/drawing/2014/main" id="{CE538E60-64F6-472D-998C-BC44711F1654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139;p23">
            <a:extLst>
              <a:ext uri="{FF2B5EF4-FFF2-40B4-BE49-F238E27FC236}">
                <a16:creationId xmlns:a16="http://schemas.microsoft.com/office/drawing/2014/main" id="{31E41389-D906-40C6-872A-0720737DB1DD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31" name="Google Shape;1139;p23">
            <a:extLst>
              <a:ext uri="{FF2B5EF4-FFF2-40B4-BE49-F238E27FC236}">
                <a16:creationId xmlns:a16="http://schemas.microsoft.com/office/drawing/2014/main" id="{19FC921D-C8DD-47C1-9334-BA0025D5A420}"/>
              </a:ext>
            </a:extLst>
          </p:cNvPr>
          <p:cNvSpPr txBox="1"/>
          <p:nvPr/>
        </p:nvSpPr>
        <p:spPr>
          <a:xfrm>
            <a:off x="7630843" y="20129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32" name="Google Shape;1139;p23">
            <a:extLst>
              <a:ext uri="{FF2B5EF4-FFF2-40B4-BE49-F238E27FC236}">
                <a16:creationId xmlns:a16="http://schemas.microsoft.com/office/drawing/2014/main" id="{4C981A9E-7E63-41BD-B022-7385623171B6}"/>
              </a:ext>
            </a:extLst>
          </p:cNvPr>
          <p:cNvSpPr txBox="1"/>
          <p:nvPr/>
        </p:nvSpPr>
        <p:spPr>
          <a:xfrm>
            <a:off x="7415072" y="25954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38483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تعریف مدل</a:t>
            </a:r>
            <a:br>
              <a:rPr lang="fa-IR" sz="28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lang="fa-I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6E9CFB-85F2-4C1D-99BA-26314115027F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9CB6572-C61C-435C-9743-36A18AD55630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15/30</a:t>
            </a:r>
            <a:endParaRPr lang="en-US" dirty="0">
              <a:cs typeface="B Titr" panose="00000700000000000000" pitchFamily="2" charset="-7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74EF6B-41E5-46B2-BBFA-DF21E4DB04B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121699" y="739376"/>
            <a:ext cx="4631901" cy="408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67627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15"/>
          <p:cNvGrpSpPr/>
          <p:nvPr/>
        </p:nvGrpSpPr>
        <p:grpSpPr>
          <a:xfrm rot="10800000" flipH="1">
            <a:off x="6938119" y="-3614"/>
            <a:ext cx="5012319" cy="5143388"/>
            <a:chOff x="981875" y="984181"/>
            <a:chExt cx="3666120" cy="3761987"/>
          </a:xfrm>
        </p:grpSpPr>
        <p:grpSp>
          <p:nvGrpSpPr>
            <p:cNvPr id="46" name="Google Shape;46;p15"/>
            <p:cNvGrpSpPr/>
            <p:nvPr/>
          </p:nvGrpSpPr>
          <p:grpSpPr>
            <a:xfrm>
              <a:off x="1048180" y="984182"/>
              <a:ext cx="3599815" cy="3761986"/>
              <a:chOff x="926675" y="238125"/>
              <a:chExt cx="5755100" cy="5232975"/>
            </a:xfrm>
          </p:grpSpPr>
          <p:sp>
            <p:nvSpPr>
              <p:cNvPr id="47" name="Google Shape;47;p15"/>
              <p:cNvSpPr/>
              <p:nvPr/>
            </p:nvSpPr>
            <p:spPr>
              <a:xfrm>
                <a:off x="2235475" y="2161100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15"/>
              <p:cNvSpPr/>
              <p:nvPr/>
            </p:nvSpPr>
            <p:spPr>
              <a:xfrm>
                <a:off x="2825775" y="238125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15"/>
              <p:cNvSpPr/>
              <p:nvPr/>
            </p:nvSpPr>
            <p:spPr>
              <a:xfrm>
                <a:off x="926675" y="4357100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15"/>
              <p:cNvSpPr/>
              <p:nvPr/>
            </p:nvSpPr>
            <p:spPr>
              <a:xfrm>
                <a:off x="1621700" y="325660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" name="Google Shape;51;p15"/>
            <p:cNvSpPr/>
            <p:nvPr/>
          </p:nvSpPr>
          <p:spPr>
            <a:xfrm>
              <a:off x="981875" y="984181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" name="Google Shape;52;p15"/>
            <p:cNvCxnSpPr>
              <a:cxnSpLocks/>
            </p:cNvCxnSpPr>
            <p:nvPr/>
          </p:nvCxnSpPr>
          <p:spPr>
            <a:xfrm rot="10800000">
              <a:off x="2338390" y="1961823"/>
              <a:ext cx="974673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3" name="Google Shape;53;p15"/>
            <p:cNvCxnSpPr/>
            <p:nvPr/>
          </p:nvCxnSpPr>
          <p:spPr>
            <a:xfrm rot="10800000">
              <a:off x="2035775" y="2711800"/>
              <a:ext cx="1626600" cy="6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4" name="Google Shape;54;p15"/>
            <p:cNvCxnSpPr>
              <a:cxnSpLocks/>
            </p:cNvCxnSpPr>
            <p:nvPr/>
          </p:nvCxnSpPr>
          <p:spPr>
            <a:xfrm rot="10800000" flipV="1">
              <a:off x="1547767" y="3504070"/>
              <a:ext cx="2499367" cy="23264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5" name="Google Shape;55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6" name="Google Shape;56;p15"/>
          <p:cNvGrpSpPr/>
          <p:nvPr/>
        </p:nvGrpSpPr>
        <p:grpSpPr>
          <a:xfrm>
            <a:off x="-2584458" y="180712"/>
            <a:ext cx="11237308" cy="5142995"/>
            <a:chOff x="639626" y="1070144"/>
            <a:chExt cx="8219213" cy="3761700"/>
          </a:xfrm>
        </p:grpSpPr>
        <p:grpSp>
          <p:nvGrpSpPr>
            <p:cNvPr id="57" name="Google Shape;57;p15"/>
            <p:cNvGrpSpPr/>
            <p:nvPr/>
          </p:nvGrpSpPr>
          <p:grpSpPr>
            <a:xfrm>
              <a:off x="3006669" y="1940455"/>
              <a:ext cx="5852170" cy="1550336"/>
              <a:chOff x="3885761" y="1940460"/>
              <a:chExt cx="4321816" cy="1550336"/>
            </a:xfrm>
          </p:grpSpPr>
          <p:cxnSp>
            <p:nvCxnSpPr>
              <p:cNvPr id="58" name="Google Shape;58;p15"/>
              <p:cNvCxnSpPr>
                <a:cxnSpLocks/>
              </p:cNvCxnSpPr>
              <p:nvPr/>
            </p:nvCxnSpPr>
            <p:spPr>
              <a:xfrm>
                <a:off x="4417455" y="3490796"/>
                <a:ext cx="3790122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9" name="Google Shape;59;p15"/>
              <p:cNvCxnSpPr>
                <a:cxnSpLocks/>
              </p:cNvCxnSpPr>
              <p:nvPr/>
            </p:nvCxnSpPr>
            <p:spPr>
              <a:xfrm>
                <a:off x="3885761" y="1940460"/>
                <a:ext cx="3765617" cy="2136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0" name="Google Shape;60;p15"/>
            <p:cNvGrpSpPr/>
            <p:nvPr/>
          </p:nvGrpSpPr>
          <p:grpSpPr>
            <a:xfrm>
              <a:off x="676980" y="1070144"/>
              <a:ext cx="3599815" cy="3676128"/>
              <a:chOff x="333230" y="357699"/>
              <a:chExt cx="5755100" cy="5113545"/>
            </a:xfrm>
          </p:grpSpPr>
          <p:sp>
            <p:nvSpPr>
              <p:cNvPr id="61" name="Google Shape;61;p15"/>
              <p:cNvSpPr/>
              <p:nvPr/>
            </p:nvSpPr>
            <p:spPr>
              <a:xfrm>
                <a:off x="1706161" y="2257759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294535" y="357699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333230" y="4357244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1055364" y="331795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" name="Google Shape;65;p15"/>
            <p:cNvSpPr/>
            <p:nvPr/>
          </p:nvSpPr>
          <p:spPr>
            <a:xfrm>
              <a:off x="639626" y="1070144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" name="Google Shape;66;p15"/>
            <p:cNvCxnSpPr>
              <a:cxnSpLocks/>
            </p:cNvCxnSpPr>
            <p:nvPr/>
          </p:nvCxnSpPr>
          <p:spPr>
            <a:xfrm flipH="1">
              <a:off x="1177064" y="1956162"/>
              <a:ext cx="1798504" cy="5661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7" name="Google Shape;67;p15"/>
            <p:cNvCxnSpPr/>
            <p:nvPr/>
          </p:nvCxnSpPr>
          <p:spPr>
            <a:xfrm flipH="1">
              <a:off x="1117775" y="2718400"/>
              <a:ext cx="2544600" cy="78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8" name="Google Shape;68;p15"/>
            <p:cNvCxnSpPr>
              <a:cxnSpLocks/>
            </p:cNvCxnSpPr>
            <p:nvPr/>
          </p:nvCxnSpPr>
          <p:spPr>
            <a:xfrm flipH="1">
              <a:off x="1192934" y="3503170"/>
              <a:ext cx="2533702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9" name="Google Shape;69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1249131" y="1357721"/>
            <a:ext cx="6693652" cy="16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800" dirty="0">
                <a:cs typeface="B Titr" panose="00000700000000000000" pitchFamily="2" charset="-78"/>
              </a:rPr>
              <a:t>تشخیص بوی کد با استفاده از مدل زبانی وسیع پیشنهادی</a:t>
            </a:r>
            <a:endParaRPr sz="2800" dirty="0">
              <a:cs typeface="B Titr" panose="00000700000000000000" pitchFamily="2" charset="-78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2061553" y="3549217"/>
            <a:ext cx="6043877" cy="1379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solidFill>
                  <a:schemeClr val="tx1"/>
                </a:solidFill>
                <a:cs typeface="B Mitra" panose="00000400000000000000" pitchFamily="2" charset="-78"/>
              </a:rPr>
              <a:t>محمدصادق پولائی موزیرجی</a:t>
            </a: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solidFill>
                  <a:schemeClr val="tx1"/>
                </a:solidFill>
                <a:cs typeface="B Mitra" panose="00000400000000000000" pitchFamily="2" charset="-78"/>
              </a:rPr>
              <a:t>سایین اعلا</a:t>
            </a: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solidFill>
                  <a:schemeClr val="tx1"/>
                </a:solidFill>
                <a:cs typeface="B Mitra" panose="00000400000000000000" pitchFamily="2" charset="-78"/>
              </a:rPr>
              <a:t>استاد راهنما: جناب آقای دکتر سعید پارسا</a:t>
            </a: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solidFill>
                  <a:schemeClr val="tx1"/>
                </a:solidFill>
                <a:cs typeface="B Mitra" panose="00000400000000000000" pitchFamily="2" charset="-78"/>
              </a:rPr>
              <a:t>استاد داور: جناب آقای دکتر آرش عبدی</a:t>
            </a:r>
          </a:p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dirty="0">
                <a:solidFill>
                  <a:schemeClr val="tx1"/>
                </a:solidFill>
                <a:cs typeface="B Mitra" panose="00000400000000000000" pitchFamily="2" charset="-78"/>
              </a:rPr>
              <a:t>شهریور ماه 1403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00A7942-980D-4BF6-B83C-D5BD6F559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34" y="0"/>
            <a:ext cx="1326799" cy="1326799"/>
          </a:xfrm>
          <a:prstGeom prst="rect">
            <a:avLst/>
          </a:prstGeom>
        </p:spPr>
      </p:pic>
      <p:sp>
        <p:nvSpPr>
          <p:cNvPr id="72" name="Google Shape;71;p15">
            <a:extLst>
              <a:ext uri="{FF2B5EF4-FFF2-40B4-BE49-F238E27FC236}">
                <a16:creationId xmlns:a16="http://schemas.microsoft.com/office/drawing/2014/main" id="{BA1984A2-1179-4993-8502-FE502FE3F9EA}"/>
              </a:ext>
            </a:extLst>
          </p:cNvPr>
          <p:cNvSpPr txBox="1">
            <a:spLocks/>
          </p:cNvSpPr>
          <p:nvPr/>
        </p:nvSpPr>
        <p:spPr>
          <a:xfrm>
            <a:off x="1356796" y="958177"/>
            <a:ext cx="6043877" cy="325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Fira Sans"/>
              <a:buNone/>
              <a:defRPr sz="15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  <a:defRPr sz="28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fa-IR" sz="1600" dirty="0">
                <a:solidFill>
                  <a:schemeClr val="tx1"/>
                </a:solidFill>
                <a:cs typeface="B Mitra" panose="00000400000000000000" pitchFamily="2" charset="-78"/>
              </a:rPr>
              <a:t>دفاعیه پروژه کارشناسی مهندسی کامپیوتر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122" name="TextBox 121">
            <a:extLst>
              <a:ext uri="{FF2B5EF4-FFF2-40B4-BE49-F238E27FC236}">
                <a16:creationId xmlns:a16="http://schemas.microsoft.com/office/drawing/2014/main" id="{632DE65A-979E-4D68-B3A7-9F654B4368C6}"/>
              </a:ext>
            </a:extLst>
          </p:cNvPr>
          <p:cNvSpPr txBox="1"/>
          <p:nvPr/>
        </p:nvSpPr>
        <p:spPr>
          <a:xfrm>
            <a:off x="8404874" y="120238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16/30</a:t>
            </a:r>
            <a:endParaRPr lang="en-US" dirty="0">
              <a:cs typeface="B Titr" panose="00000700000000000000" pitchFamily="2" charset="-78"/>
            </a:endParaRPr>
          </a:p>
        </p:txBody>
      </p:sp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28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آموزش مدل</a:t>
            </a:r>
            <a:br>
              <a:rPr lang="fa-IR" sz="28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dirty="0"/>
          </a:p>
        </p:txBody>
      </p:sp>
      <p:sp>
        <p:nvSpPr>
          <p:cNvPr id="25" name="Google Shape;3497;p59">
            <a:extLst>
              <a:ext uri="{FF2B5EF4-FFF2-40B4-BE49-F238E27FC236}">
                <a16:creationId xmlns:a16="http://schemas.microsoft.com/office/drawing/2014/main" id="{5D57E3D3-74E8-42A6-BDC9-5F0B5656FAEE}"/>
              </a:ext>
            </a:extLst>
          </p:cNvPr>
          <p:cNvSpPr/>
          <p:nvPr/>
        </p:nvSpPr>
        <p:spPr>
          <a:xfrm flipH="1">
            <a:off x="8143033" y="2053143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AF3592-D193-4B1F-9686-3D0B9BF5B186}"/>
              </a:ext>
            </a:extLst>
          </p:cNvPr>
          <p:cNvSpPr txBox="1"/>
          <p:nvPr/>
        </p:nvSpPr>
        <p:spPr>
          <a:xfrm>
            <a:off x="898332" y="1997437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چالش هاي آموزش مدل هاي زباني بزرگ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58" name="Google Shape;1702;p32">
            <a:extLst>
              <a:ext uri="{FF2B5EF4-FFF2-40B4-BE49-F238E27FC236}">
                <a16:creationId xmlns:a16="http://schemas.microsoft.com/office/drawing/2014/main" id="{72F8B565-E118-46CF-8A97-82C4549D4D3F}"/>
              </a:ext>
            </a:extLst>
          </p:cNvPr>
          <p:cNvSpPr/>
          <p:nvPr/>
        </p:nvSpPr>
        <p:spPr>
          <a:xfrm>
            <a:off x="1952915" y="444267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703;p32">
            <a:extLst>
              <a:ext uri="{FF2B5EF4-FFF2-40B4-BE49-F238E27FC236}">
                <a16:creationId xmlns:a16="http://schemas.microsoft.com/office/drawing/2014/main" id="{F193D47C-90FC-4B19-B69E-860E17007799}"/>
              </a:ext>
            </a:extLst>
          </p:cNvPr>
          <p:cNvSpPr/>
          <p:nvPr/>
        </p:nvSpPr>
        <p:spPr>
          <a:xfrm>
            <a:off x="3789096" y="4452111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ACC2"/>
              </a:solidFill>
            </a:endParaRPr>
          </a:p>
        </p:txBody>
      </p:sp>
      <p:sp>
        <p:nvSpPr>
          <p:cNvPr id="60" name="Google Shape;1704;p32">
            <a:extLst>
              <a:ext uri="{FF2B5EF4-FFF2-40B4-BE49-F238E27FC236}">
                <a16:creationId xmlns:a16="http://schemas.microsoft.com/office/drawing/2014/main" id="{F0D4ACE8-8AE2-463F-8609-B6439C1AAE26}"/>
              </a:ext>
            </a:extLst>
          </p:cNvPr>
          <p:cNvSpPr/>
          <p:nvPr/>
        </p:nvSpPr>
        <p:spPr>
          <a:xfrm>
            <a:off x="5583487" y="4468711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139;p23">
            <a:extLst>
              <a:ext uri="{FF2B5EF4-FFF2-40B4-BE49-F238E27FC236}">
                <a16:creationId xmlns:a16="http://schemas.microsoft.com/office/drawing/2014/main" id="{D1A0CD9A-7C91-4563-9DF8-26C88AD678A9}"/>
              </a:ext>
            </a:extLst>
          </p:cNvPr>
          <p:cNvSpPr txBox="1"/>
          <p:nvPr/>
        </p:nvSpPr>
        <p:spPr>
          <a:xfrm>
            <a:off x="5438791" y="4478739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3" name="Google Shape;1139;p23">
            <a:extLst>
              <a:ext uri="{FF2B5EF4-FFF2-40B4-BE49-F238E27FC236}">
                <a16:creationId xmlns:a16="http://schemas.microsoft.com/office/drawing/2014/main" id="{397E217D-D3D0-48B6-B313-BAA4185E62E2}"/>
              </a:ext>
            </a:extLst>
          </p:cNvPr>
          <p:cNvSpPr txBox="1"/>
          <p:nvPr/>
        </p:nvSpPr>
        <p:spPr>
          <a:xfrm>
            <a:off x="3647668" y="4481071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4" name="Google Shape;1139;p23">
            <a:extLst>
              <a:ext uri="{FF2B5EF4-FFF2-40B4-BE49-F238E27FC236}">
                <a16:creationId xmlns:a16="http://schemas.microsoft.com/office/drawing/2014/main" id="{49FAF595-7E6D-4EB9-A8CD-306277DFB6D4}"/>
              </a:ext>
            </a:extLst>
          </p:cNvPr>
          <p:cNvSpPr txBox="1"/>
          <p:nvPr/>
        </p:nvSpPr>
        <p:spPr>
          <a:xfrm>
            <a:off x="1595716" y="445552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2A983A6-ECE1-4E8F-A2C5-41353825403C}"/>
              </a:ext>
            </a:extLst>
          </p:cNvPr>
          <p:cNvSpPr txBox="1"/>
          <p:nvPr/>
        </p:nvSpPr>
        <p:spPr>
          <a:xfrm>
            <a:off x="1025521" y="2462684"/>
            <a:ext cx="7117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rtl="1">
              <a:buClr>
                <a:srgbClr val="4AACC2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قدرت محاسباتی، حافظه و داده های عظيم</a:t>
            </a:r>
          </a:p>
          <a:p>
            <a:pPr marL="285750" indent="-285750" algn="just" rtl="1">
              <a:buClr>
                <a:srgbClr val="4AACC2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تعادل بين اندازه مدل و كارايي محاسباتی</a:t>
            </a:r>
          </a:p>
        </p:txBody>
      </p:sp>
      <p:sp>
        <p:nvSpPr>
          <p:cNvPr id="27" name="Google Shape;3497;p59">
            <a:extLst>
              <a:ext uri="{FF2B5EF4-FFF2-40B4-BE49-F238E27FC236}">
                <a16:creationId xmlns:a16="http://schemas.microsoft.com/office/drawing/2014/main" id="{C698582D-2139-4D93-9B5E-D18DEA48D4D3}"/>
              </a:ext>
            </a:extLst>
          </p:cNvPr>
          <p:cNvSpPr/>
          <p:nvPr/>
        </p:nvSpPr>
        <p:spPr>
          <a:xfrm flipH="1">
            <a:off x="3766927" y="2070299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A894E8-C103-4F05-B9A1-B4F9A54A44DD}"/>
              </a:ext>
            </a:extLst>
          </p:cNvPr>
          <p:cNvSpPr txBox="1"/>
          <p:nvPr/>
        </p:nvSpPr>
        <p:spPr>
          <a:xfrm>
            <a:off x="266092" y="2014593"/>
            <a:ext cx="33736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آموزش مدل هاي زباني بزرگ با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QLoRA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221E8F-E6F1-4BBE-966B-CAD92286F4ED}"/>
              </a:ext>
            </a:extLst>
          </p:cNvPr>
          <p:cNvSpPr txBox="1"/>
          <p:nvPr/>
        </p:nvSpPr>
        <p:spPr>
          <a:xfrm>
            <a:off x="2954464" y="49208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53805481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122" name="TextBox 121">
            <a:extLst>
              <a:ext uri="{FF2B5EF4-FFF2-40B4-BE49-F238E27FC236}">
                <a16:creationId xmlns:a16="http://schemas.microsoft.com/office/drawing/2014/main" id="{632DE65A-979E-4D68-B3A7-9F654B4368C6}"/>
              </a:ext>
            </a:extLst>
          </p:cNvPr>
          <p:cNvSpPr txBox="1"/>
          <p:nvPr/>
        </p:nvSpPr>
        <p:spPr>
          <a:xfrm>
            <a:off x="8404874" y="120238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17/30</a:t>
            </a:r>
            <a:endParaRPr lang="en-US" dirty="0">
              <a:cs typeface="B Titr" panose="00000700000000000000" pitchFamily="2" charset="-78"/>
            </a:endParaRPr>
          </a:p>
        </p:txBody>
      </p:sp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28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آموزش مدل</a:t>
            </a:r>
            <a:br>
              <a:rPr lang="fa-IR" sz="28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dirty="0"/>
          </a:p>
        </p:txBody>
      </p:sp>
      <p:sp>
        <p:nvSpPr>
          <p:cNvPr id="58" name="Google Shape;1702;p32">
            <a:extLst>
              <a:ext uri="{FF2B5EF4-FFF2-40B4-BE49-F238E27FC236}">
                <a16:creationId xmlns:a16="http://schemas.microsoft.com/office/drawing/2014/main" id="{72F8B565-E118-46CF-8A97-82C4549D4D3F}"/>
              </a:ext>
            </a:extLst>
          </p:cNvPr>
          <p:cNvSpPr/>
          <p:nvPr/>
        </p:nvSpPr>
        <p:spPr>
          <a:xfrm>
            <a:off x="1952915" y="444267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703;p32">
            <a:extLst>
              <a:ext uri="{FF2B5EF4-FFF2-40B4-BE49-F238E27FC236}">
                <a16:creationId xmlns:a16="http://schemas.microsoft.com/office/drawing/2014/main" id="{F193D47C-90FC-4B19-B69E-860E17007799}"/>
              </a:ext>
            </a:extLst>
          </p:cNvPr>
          <p:cNvSpPr/>
          <p:nvPr/>
        </p:nvSpPr>
        <p:spPr>
          <a:xfrm>
            <a:off x="3789096" y="4452111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ACC2"/>
              </a:solidFill>
            </a:endParaRPr>
          </a:p>
        </p:txBody>
      </p:sp>
      <p:sp>
        <p:nvSpPr>
          <p:cNvPr id="60" name="Google Shape;1704;p32">
            <a:extLst>
              <a:ext uri="{FF2B5EF4-FFF2-40B4-BE49-F238E27FC236}">
                <a16:creationId xmlns:a16="http://schemas.microsoft.com/office/drawing/2014/main" id="{F0D4ACE8-8AE2-463F-8609-B6439C1AAE26}"/>
              </a:ext>
            </a:extLst>
          </p:cNvPr>
          <p:cNvSpPr/>
          <p:nvPr/>
        </p:nvSpPr>
        <p:spPr>
          <a:xfrm>
            <a:off x="5583487" y="4468711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139;p23">
            <a:extLst>
              <a:ext uri="{FF2B5EF4-FFF2-40B4-BE49-F238E27FC236}">
                <a16:creationId xmlns:a16="http://schemas.microsoft.com/office/drawing/2014/main" id="{D1A0CD9A-7C91-4563-9DF8-26C88AD678A9}"/>
              </a:ext>
            </a:extLst>
          </p:cNvPr>
          <p:cNvSpPr txBox="1"/>
          <p:nvPr/>
        </p:nvSpPr>
        <p:spPr>
          <a:xfrm>
            <a:off x="5438791" y="4478739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3" name="Google Shape;1139;p23">
            <a:extLst>
              <a:ext uri="{FF2B5EF4-FFF2-40B4-BE49-F238E27FC236}">
                <a16:creationId xmlns:a16="http://schemas.microsoft.com/office/drawing/2014/main" id="{397E217D-D3D0-48B6-B313-BAA4185E62E2}"/>
              </a:ext>
            </a:extLst>
          </p:cNvPr>
          <p:cNvSpPr txBox="1"/>
          <p:nvPr/>
        </p:nvSpPr>
        <p:spPr>
          <a:xfrm>
            <a:off x="3647668" y="4481071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4" name="Google Shape;1139;p23">
            <a:extLst>
              <a:ext uri="{FF2B5EF4-FFF2-40B4-BE49-F238E27FC236}">
                <a16:creationId xmlns:a16="http://schemas.microsoft.com/office/drawing/2014/main" id="{49FAF595-7E6D-4EB9-A8CD-306277DFB6D4}"/>
              </a:ext>
            </a:extLst>
          </p:cNvPr>
          <p:cNvSpPr txBox="1"/>
          <p:nvPr/>
        </p:nvSpPr>
        <p:spPr>
          <a:xfrm>
            <a:off x="1595716" y="445552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221E8F-E6F1-4BBE-966B-CAD92286F4ED}"/>
              </a:ext>
            </a:extLst>
          </p:cNvPr>
          <p:cNvSpPr txBox="1"/>
          <p:nvPr/>
        </p:nvSpPr>
        <p:spPr>
          <a:xfrm>
            <a:off x="2954464" y="49208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820506-7BEC-4A23-A181-1F398CFDCE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7824"/>
          <a:stretch/>
        </p:blipFill>
        <p:spPr>
          <a:xfrm>
            <a:off x="3989588" y="1643608"/>
            <a:ext cx="4496500" cy="24216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F98ADB-D06C-4F1D-A4FA-C1A1D962830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3999" y="1368254"/>
            <a:ext cx="3037831" cy="269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063512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122" name="TextBox 121">
            <a:extLst>
              <a:ext uri="{FF2B5EF4-FFF2-40B4-BE49-F238E27FC236}">
                <a16:creationId xmlns:a16="http://schemas.microsoft.com/office/drawing/2014/main" id="{632DE65A-979E-4D68-B3A7-9F654B4368C6}"/>
              </a:ext>
            </a:extLst>
          </p:cNvPr>
          <p:cNvSpPr txBox="1"/>
          <p:nvPr/>
        </p:nvSpPr>
        <p:spPr>
          <a:xfrm>
            <a:off x="8404874" y="120238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18/30</a:t>
            </a:r>
            <a:endParaRPr lang="en-US" dirty="0">
              <a:cs typeface="B Titr" panose="00000700000000000000" pitchFamily="2" charset="-78"/>
            </a:endParaRPr>
          </a:p>
        </p:txBody>
      </p:sp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28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آموزش مدل</a:t>
            </a:r>
            <a:br>
              <a:rPr lang="fa-IR" sz="28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dirty="0"/>
          </a:p>
        </p:txBody>
      </p:sp>
      <p:sp>
        <p:nvSpPr>
          <p:cNvPr id="58" name="Google Shape;1702;p32">
            <a:extLst>
              <a:ext uri="{FF2B5EF4-FFF2-40B4-BE49-F238E27FC236}">
                <a16:creationId xmlns:a16="http://schemas.microsoft.com/office/drawing/2014/main" id="{72F8B565-E118-46CF-8A97-82C4549D4D3F}"/>
              </a:ext>
            </a:extLst>
          </p:cNvPr>
          <p:cNvSpPr/>
          <p:nvPr/>
        </p:nvSpPr>
        <p:spPr>
          <a:xfrm>
            <a:off x="1952915" y="444267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703;p32">
            <a:extLst>
              <a:ext uri="{FF2B5EF4-FFF2-40B4-BE49-F238E27FC236}">
                <a16:creationId xmlns:a16="http://schemas.microsoft.com/office/drawing/2014/main" id="{F193D47C-90FC-4B19-B69E-860E17007799}"/>
              </a:ext>
            </a:extLst>
          </p:cNvPr>
          <p:cNvSpPr/>
          <p:nvPr/>
        </p:nvSpPr>
        <p:spPr>
          <a:xfrm>
            <a:off x="3789096" y="4452111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ACC2"/>
              </a:solidFill>
            </a:endParaRPr>
          </a:p>
        </p:txBody>
      </p:sp>
      <p:sp>
        <p:nvSpPr>
          <p:cNvPr id="60" name="Google Shape;1704;p32">
            <a:extLst>
              <a:ext uri="{FF2B5EF4-FFF2-40B4-BE49-F238E27FC236}">
                <a16:creationId xmlns:a16="http://schemas.microsoft.com/office/drawing/2014/main" id="{F0D4ACE8-8AE2-463F-8609-B6439C1AAE26}"/>
              </a:ext>
            </a:extLst>
          </p:cNvPr>
          <p:cNvSpPr/>
          <p:nvPr/>
        </p:nvSpPr>
        <p:spPr>
          <a:xfrm>
            <a:off x="5583487" y="4468711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139;p23">
            <a:extLst>
              <a:ext uri="{FF2B5EF4-FFF2-40B4-BE49-F238E27FC236}">
                <a16:creationId xmlns:a16="http://schemas.microsoft.com/office/drawing/2014/main" id="{D1A0CD9A-7C91-4563-9DF8-26C88AD678A9}"/>
              </a:ext>
            </a:extLst>
          </p:cNvPr>
          <p:cNvSpPr txBox="1"/>
          <p:nvPr/>
        </p:nvSpPr>
        <p:spPr>
          <a:xfrm>
            <a:off x="5438791" y="4478739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3" name="Google Shape;1139;p23">
            <a:extLst>
              <a:ext uri="{FF2B5EF4-FFF2-40B4-BE49-F238E27FC236}">
                <a16:creationId xmlns:a16="http://schemas.microsoft.com/office/drawing/2014/main" id="{397E217D-D3D0-48B6-B313-BAA4185E62E2}"/>
              </a:ext>
            </a:extLst>
          </p:cNvPr>
          <p:cNvSpPr txBox="1"/>
          <p:nvPr/>
        </p:nvSpPr>
        <p:spPr>
          <a:xfrm>
            <a:off x="3647668" y="4481071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4" name="Google Shape;1139;p23">
            <a:extLst>
              <a:ext uri="{FF2B5EF4-FFF2-40B4-BE49-F238E27FC236}">
                <a16:creationId xmlns:a16="http://schemas.microsoft.com/office/drawing/2014/main" id="{49FAF595-7E6D-4EB9-A8CD-306277DFB6D4}"/>
              </a:ext>
            </a:extLst>
          </p:cNvPr>
          <p:cNvSpPr txBox="1"/>
          <p:nvPr/>
        </p:nvSpPr>
        <p:spPr>
          <a:xfrm>
            <a:off x="1595716" y="445552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221E8F-E6F1-4BBE-966B-CAD92286F4ED}"/>
              </a:ext>
            </a:extLst>
          </p:cNvPr>
          <p:cNvSpPr txBox="1"/>
          <p:nvPr/>
        </p:nvSpPr>
        <p:spPr>
          <a:xfrm>
            <a:off x="2954464" y="49208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287D0F-7F13-494B-A804-8DBE04D15A5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07591" y="1688030"/>
            <a:ext cx="2987873" cy="21778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F3F5B1E-BE2C-4372-8FF2-C801D0CECCB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49841" y="1694614"/>
            <a:ext cx="5295046" cy="217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78147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28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مهندسی درخواست</a:t>
            </a:r>
            <a:endParaRPr dirty="0"/>
          </a:p>
        </p:txBody>
      </p:sp>
      <p:sp>
        <p:nvSpPr>
          <p:cNvPr id="58" name="Google Shape;1702;p32">
            <a:extLst>
              <a:ext uri="{FF2B5EF4-FFF2-40B4-BE49-F238E27FC236}">
                <a16:creationId xmlns:a16="http://schemas.microsoft.com/office/drawing/2014/main" id="{72F8B565-E118-46CF-8A97-82C4549D4D3F}"/>
              </a:ext>
            </a:extLst>
          </p:cNvPr>
          <p:cNvSpPr/>
          <p:nvPr/>
        </p:nvSpPr>
        <p:spPr>
          <a:xfrm>
            <a:off x="1952915" y="439947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703;p32">
            <a:extLst>
              <a:ext uri="{FF2B5EF4-FFF2-40B4-BE49-F238E27FC236}">
                <a16:creationId xmlns:a16="http://schemas.microsoft.com/office/drawing/2014/main" id="{F193D47C-90FC-4B19-B69E-860E17007799}"/>
              </a:ext>
            </a:extLst>
          </p:cNvPr>
          <p:cNvSpPr/>
          <p:nvPr/>
        </p:nvSpPr>
        <p:spPr>
          <a:xfrm>
            <a:off x="3789096" y="4408911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ACC2"/>
              </a:solidFill>
            </a:endParaRPr>
          </a:p>
        </p:txBody>
      </p:sp>
      <p:sp>
        <p:nvSpPr>
          <p:cNvPr id="60" name="Google Shape;1704;p32">
            <a:extLst>
              <a:ext uri="{FF2B5EF4-FFF2-40B4-BE49-F238E27FC236}">
                <a16:creationId xmlns:a16="http://schemas.microsoft.com/office/drawing/2014/main" id="{F0D4ACE8-8AE2-463F-8609-B6439C1AAE26}"/>
              </a:ext>
            </a:extLst>
          </p:cNvPr>
          <p:cNvSpPr/>
          <p:nvPr/>
        </p:nvSpPr>
        <p:spPr>
          <a:xfrm>
            <a:off x="5583487" y="4425511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139;p23">
            <a:extLst>
              <a:ext uri="{FF2B5EF4-FFF2-40B4-BE49-F238E27FC236}">
                <a16:creationId xmlns:a16="http://schemas.microsoft.com/office/drawing/2014/main" id="{D1A0CD9A-7C91-4563-9DF8-26C88AD678A9}"/>
              </a:ext>
            </a:extLst>
          </p:cNvPr>
          <p:cNvSpPr txBox="1"/>
          <p:nvPr/>
        </p:nvSpPr>
        <p:spPr>
          <a:xfrm>
            <a:off x="5438791" y="4435539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3" name="Google Shape;1139;p23">
            <a:extLst>
              <a:ext uri="{FF2B5EF4-FFF2-40B4-BE49-F238E27FC236}">
                <a16:creationId xmlns:a16="http://schemas.microsoft.com/office/drawing/2014/main" id="{397E217D-D3D0-48B6-B313-BAA4185E62E2}"/>
              </a:ext>
            </a:extLst>
          </p:cNvPr>
          <p:cNvSpPr txBox="1"/>
          <p:nvPr/>
        </p:nvSpPr>
        <p:spPr>
          <a:xfrm>
            <a:off x="3647668" y="4437871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4" name="Google Shape;1139;p23">
            <a:extLst>
              <a:ext uri="{FF2B5EF4-FFF2-40B4-BE49-F238E27FC236}">
                <a16:creationId xmlns:a16="http://schemas.microsoft.com/office/drawing/2014/main" id="{49FAF595-7E6D-4EB9-A8CD-306277DFB6D4}"/>
              </a:ext>
            </a:extLst>
          </p:cNvPr>
          <p:cNvSpPr txBox="1"/>
          <p:nvPr/>
        </p:nvSpPr>
        <p:spPr>
          <a:xfrm>
            <a:off x="1595716" y="441232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7" name="Google Shape;3497;p59">
            <a:extLst>
              <a:ext uri="{FF2B5EF4-FFF2-40B4-BE49-F238E27FC236}">
                <a16:creationId xmlns:a16="http://schemas.microsoft.com/office/drawing/2014/main" id="{A8690910-28EA-487E-98FC-CFD1E7A60741}"/>
              </a:ext>
            </a:extLst>
          </p:cNvPr>
          <p:cNvSpPr/>
          <p:nvPr/>
        </p:nvSpPr>
        <p:spPr>
          <a:xfrm flipH="1">
            <a:off x="8480400" y="1304861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ED5363-D0F5-48D5-8547-26F250312D24}"/>
              </a:ext>
            </a:extLst>
          </p:cNvPr>
          <p:cNvSpPr txBox="1"/>
          <p:nvPr/>
        </p:nvSpPr>
        <p:spPr>
          <a:xfrm>
            <a:off x="1235699" y="1249155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تعریف مهندسی درخواست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21" name="Google Shape;3497;p59">
            <a:extLst>
              <a:ext uri="{FF2B5EF4-FFF2-40B4-BE49-F238E27FC236}">
                <a16:creationId xmlns:a16="http://schemas.microsoft.com/office/drawing/2014/main" id="{0DE48163-2136-4E42-BB2E-7A881103413A}"/>
              </a:ext>
            </a:extLst>
          </p:cNvPr>
          <p:cNvSpPr/>
          <p:nvPr/>
        </p:nvSpPr>
        <p:spPr>
          <a:xfrm flipH="1">
            <a:off x="8480400" y="2220372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CEE8792-1CBF-49B8-BB6E-E73F91C53477}"/>
              </a:ext>
            </a:extLst>
          </p:cNvPr>
          <p:cNvSpPr txBox="1"/>
          <p:nvPr/>
        </p:nvSpPr>
        <p:spPr>
          <a:xfrm>
            <a:off x="1235699" y="2164666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استفاده از مدل های زبانی بزرگ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30" name="Google Shape;3497;p59">
            <a:extLst>
              <a:ext uri="{FF2B5EF4-FFF2-40B4-BE49-F238E27FC236}">
                <a16:creationId xmlns:a16="http://schemas.microsoft.com/office/drawing/2014/main" id="{71C8D989-DD40-4BA5-81E8-A47D14BF793E}"/>
              </a:ext>
            </a:extLst>
          </p:cNvPr>
          <p:cNvSpPr/>
          <p:nvPr/>
        </p:nvSpPr>
        <p:spPr>
          <a:xfrm flipH="1">
            <a:off x="8480400" y="3060454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ED4236C-3E1F-48FC-B186-9FAD07AF3DB1}"/>
              </a:ext>
            </a:extLst>
          </p:cNvPr>
          <p:cNvSpPr txBox="1"/>
          <p:nvPr/>
        </p:nvSpPr>
        <p:spPr>
          <a:xfrm>
            <a:off x="1235699" y="3004748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بهینه سازی پاسخ های مدل</a:t>
            </a:r>
            <a:endParaRPr lang="en-US" sz="1600" dirty="0">
              <a:cs typeface="B Mitra" panose="00000400000000000000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60F245-BD20-4C7B-ABFD-77CE6E7B7C9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9285" b="3497"/>
          <a:stretch/>
        </p:blipFill>
        <p:spPr>
          <a:xfrm>
            <a:off x="451825" y="1318952"/>
            <a:ext cx="5496743" cy="241476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9A5DE15-7A6D-4C85-A9EA-7DCB85179A2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rgbClr val="17607E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895" b="59511" l="33265" r="68013"/>
                    </a14:imgEffect>
                  </a14:imgLayer>
                </a14:imgProps>
              </a:ext>
            </a:extLst>
          </a:blip>
          <a:srcRect l="39556" t="11568" r="37436" b="35162"/>
          <a:stretch/>
        </p:blipFill>
        <p:spPr>
          <a:xfrm>
            <a:off x="2762302" y="2138752"/>
            <a:ext cx="635161" cy="88234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5C90E32-6A66-45C2-BDA5-6208EB91845A}"/>
              </a:ext>
            </a:extLst>
          </p:cNvPr>
          <p:cNvSpPr txBox="1"/>
          <p:nvPr/>
        </p:nvSpPr>
        <p:spPr>
          <a:xfrm>
            <a:off x="2954464" y="49208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DF2F80-FF2A-463D-A04E-B658F3B51A26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19/30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508156465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28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مهندسی درخواست (</a:t>
            </a:r>
            <a:r>
              <a:rPr lang="fa-IR" dirty="0">
                <a:cs typeface="B Titr" panose="00000700000000000000" pitchFamily="2" charset="-78"/>
              </a:rPr>
              <a:t>یادگیری تک‌نمونه‌ای)</a:t>
            </a:r>
            <a:endParaRPr dirty="0">
              <a:cs typeface="B Titr" panose="00000700000000000000" pitchFamily="2" charset="-78"/>
            </a:endParaRPr>
          </a:p>
        </p:txBody>
      </p:sp>
      <p:sp>
        <p:nvSpPr>
          <p:cNvPr id="58" name="Google Shape;1702;p32">
            <a:extLst>
              <a:ext uri="{FF2B5EF4-FFF2-40B4-BE49-F238E27FC236}">
                <a16:creationId xmlns:a16="http://schemas.microsoft.com/office/drawing/2014/main" id="{72F8B565-E118-46CF-8A97-82C4549D4D3F}"/>
              </a:ext>
            </a:extLst>
          </p:cNvPr>
          <p:cNvSpPr/>
          <p:nvPr/>
        </p:nvSpPr>
        <p:spPr>
          <a:xfrm>
            <a:off x="1952915" y="435627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703;p32">
            <a:extLst>
              <a:ext uri="{FF2B5EF4-FFF2-40B4-BE49-F238E27FC236}">
                <a16:creationId xmlns:a16="http://schemas.microsoft.com/office/drawing/2014/main" id="{F193D47C-90FC-4B19-B69E-860E17007799}"/>
              </a:ext>
            </a:extLst>
          </p:cNvPr>
          <p:cNvSpPr/>
          <p:nvPr/>
        </p:nvSpPr>
        <p:spPr>
          <a:xfrm>
            <a:off x="3789096" y="4365711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ACC2"/>
              </a:solidFill>
            </a:endParaRPr>
          </a:p>
        </p:txBody>
      </p:sp>
      <p:sp>
        <p:nvSpPr>
          <p:cNvPr id="60" name="Google Shape;1704;p32">
            <a:extLst>
              <a:ext uri="{FF2B5EF4-FFF2-40B4-BE49-F238E27FC236}">
                <a16:creationId xmlns:a16="http://schemas.microsoft.com/office/drawing/2014/main" id="{F0D4ACE8-8AE2-463F-8609-B6439C1AAE26}"/>
              </a:ext>
            </a:extLst>
          </p:cNvPr>
          <p:cNvSpPr/>
          <p:nvPr/>
        </p:nvSpPr>
        <p:spPr>
          <a:xfrm>
            <a:off x="5583487" y="4382311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139;p23">
            <a:extLst>
              <a:ext uri="{FF2B5EF4-FFF2-40B4-BE49-F238E27FC236}">
                <a16:creationId xmlns:a16="http://schemas.microsoft.com/office/drawing/2014/main" id="{D1A0CD9A-7C91-4563-9DF8-26C88AD678A9}"/>
              </a:ext>
            </a:extLst>
          </p:cNvPr>
          <p:cNvSpPr txBox="1"/>
          <p:nvPr/>
        </p:nvSpPr>
        <p:spPr>
          <a:xfrm>
            <a:off x="5438791" y="4392339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3" name="Google Shape;1139;p23">
            <a:extLst>
              <a:ext uri="{FF2B5EF4-FFF2-40B4-BE49-F238E27FC236}">
                <a16:creationId xmlns:a16="http://schemas.microsoft.com/office/drawing/2014/main" id="{397E217D-D3D0-48B6-B313-BAA4185E62E2}"/>
              </a:ext>
            </a:extLst>
          </p:cNvPr>
          <p:cNvSpPr txBox="1"/>
          <p:nvPr/>
        </p:nvSpPr>
        <p:spPr>
          <a:xfrm>
            <a:off x="3647668" y="4394671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4" name="Google Shape;1139;p23">
            <a:extLst>
              <a:ext uri="{FF2B5EF4-FFF2-40B4-BE49-F238E27FC236}">
                <a16:creationId xmlns:a16="http://schemas.microsoft.com/office/drawing/2014/main" id="{49FAF595-7E6D-4EB9-A8CD-306277DFB6D4}"/>
              </a:ext>
            </a:extLst>
          </p:cNvPr>
          <p:cNvSpPr txBox="1"/>
          <p:nvPr/>
        </p:nvSpPr>
        <p:spPr>
          <a:xfrm>
            <a:off x="1595716" y="436912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5F971B-827E-479D-B693-4D7D8502FE5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29862" y="1245339"/>
            <a:ext cx="6684276" cy="26528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CFF1BF-5908-4411-8850-08FD38CF3F3C}"/>
              </a:ext>
            </a:extLst>
          </p:cNvPr>
          <p:cNvSpPr txBox="1"/>
          <p:nvPr/>
        </p:nvSpPr>
        <p:spPr>
          <a:xfrm>
            <a:off x="2954464" y="49208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990D94-3BF6-4257-A576-BEA404808D81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20/30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42485899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28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مهندسی درخواست</a:t>
            </a:r>
            <a:endParaRPr dirty="0"/>
          </a:p>
        </p:txBody>
      </p:sp>
      <p:sp>
        <p:nvSpPr>
          <p:cNvPr id="58" name="Google Shape;1702;p32">
            <a:extLst>
              <a:ext uri="{FF2B5EF4-FFF2-40B4-BE49-F238E27FC236}">
                <a16:creationId xmlns:a16="http://schemas.microsoft.com/office/drawing/2014/main" id="{72F8B565-E118-46CF-8A97-82C4549D4D3F}"/>
              </a:ext>
            </a:extLst>
          </p:cNvPr>
          <p:cNvSpPr/>
          <p:nvPr/>
        </p:nvSpPr>
        <p:spPr>
          <a:xfrm>
            <a:off x="1952915" y="439947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703;p32">
            <a:extLst>
              <a:ext uri="{FF2B5EF4-FFF2-40B4-BE49-F238E27FC236}">
                <a16:creationId xmlns:a16="http://schemas.microsoft.com/office/drawing/2014/main" id="{F193D47C-90FC-4B19-B69E-860E17007799}"/>
              </a:ext>
            </a:extLst>
          </p:cNvPr>
          <p:cNvSpPr/>
          <p:nvPr/>
        </p:nvSpPr>
        <p:spPr>
          <a:xfrm>
            <a:off x="3789096" y="4408911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ACC2"/>
              </a:solidFill>
            </a:endParaRPr>
          </a:p>
        </p:txBody>
      </p:sp>
      <p:sp>
        <p:nvSpPr>
          <p:cNvPr id="60" name="Google Shape;1704;p32">
            <a:extLst>
              <a:ext uri="{FF2B5EF4-FFF2-40B4-BE49-F238E27FC236}">
                <a16:creationId xmlns:a16="http://schemas.microsoft.com/office/drawing/2014/main" id="{F0D4ACE8-8AE2-463F-8609-B6439C1AAE26}"/>
              </a:ext>
            </a:extLst>
          </p:cNvPr>
          <p:cNvSpPr/>
          <p:nvPr/>
        </p:nvSpPr>
        <p:spPr>
          <a:xfrm>
            <a:off x="5583487" y="4425511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139;p23">
            <a:extLst>
              <a:ext uri="{FF2B5EF4-FFF2-40B4-BE49-F238E27FC236}">
                <a16:creationId xmlns:a16="http://schemas.microsoft.com/office/drawing/2014/main" id="{D1A0CD9A-7C91-4563-9DF8-26C88AD678A9}"/>
              </a:ext>
            </a:extLst>
          </p:cNvPr>
          <p:cNvSpPr txBox="1"/>
          <p:nvPr/>
        </p:nvSpPr>
        <p:spPr>
          <a:xfrm>
            <a:off x="5438791" y="4435539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3" name="Google Shape;1139;p23">
            <a:extLst>
              <a:ext uri="{FF2B5EF4-FFF2-40B4-BE49-F238E27FC236}">
                <a16:creationId xmlns:a16="http://schemas.microsoft.com/office/drawing/2014/main" id="{397E217D-D3D0-48B6-B313-BAA4185E62E2}"/>
              </a:ext>
            </a:extLst>
          </p:cNvPr>
          <p:cNvSpPr txBox="1"/>
          <p:nvPr/>
        </p:nvSpPr>
        <p:spPr>
          <a:xfrm>
            <a:off x="3647668" y="4437871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4" name="Google Shape;1139;p23">
            <a:extLst>
              <a:ext uri="{FF2B5EF4-FFF2-40B4-BE49-F238E27FC236}">
                <a16:creationId xmlns:a16="http://schemas.microsoft.com/office/drawing/2014/main" id="{49FAF595-7E6D-4EB9-A8CD-306277DFB6D4}"/>
              </a:ext>
            </a:extLst>
          </p:cNvPr>
          <p:cNvSpPr txBox="1"/>
          <p:nvPr/>
        </p:nvSpPr>
        <p:spPr>
          <a:xfrm>
            <a:off x="1595716" y="441232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A7694C-9CB3-4ECF-9DF3-DEB5B17ACB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257"/>
          <a:stretch/>
        </p:blipFill>
        <p:spPr>
          <a:xfrm>
            <a:off x="3678604" y="2090490"/>
            <a:ext cx="5269286" cy="10433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DD0192-6D63-448C-AD23-3B9F6A9578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110" y="2093146"/>
            <a:ext cx="3379210" cy="10433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9EDD02B-88D0-4015-945E-5E29B67B93DF}"/>
              </a:ext>
            </a:extLst>
          </p:cNvPr>
          <p:cNvSpPr txBox="1"/>
          <p:nvPr/>
        </p:nvSpPr>
        <p:spPr>
          <a:xfrm>
            <a:off x="2954464" y="49208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7" name="Google Shape;3497;p59">
            <a:extLst>
              <a:ext uri="{FF2B5EF4-FFF2-40B4-BE49-F238E27FC236}">
                <a16:creationId xmlns:a16="http://schemas.microsoft.com/office/drawing/2014/main" id="{7243DD1B-DC01-4C60-972B-045D8881DFA1}"/>
              </a:ext>
            </a:extLst>
          </p:cNvPr>
          <p:cNvSpPr/>
          <p:nvPr/>
        </p:nvSpPr>
        <p:spPr>
          <a:xfrm flipH="1">
            <a:off x="6639691" y="1728545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0C7535-4CB8-468B-9CD8-6AA3A7E76B3E}"/>
              </a:ext>
            </a:extLst>
          </p:cNvPr>
          <p:cNvSpPr txBox="1"/>
          <p:nvPr/>
        </p:nvSpPr>
        <p:spPr>
          <a:xfrm>
            <a:off x="4188480" y="1672839"/>
            <a:ext cx="2324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صفر نمونه ای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19" name="Google Shape;3497;p59">
            <a:extLst>
              <a:ext uri="{FF2B5EF4-FFF2-40B4-BE49-F238E27FC236}">
                <a16:creationId xmlns:a16="http://schemas.microsoft.com/office/drawing/2014/main" id="{92636C4B-8790-4430-8DEF-52D930B55F9E}"/>
              </a:ext>
            </a:extLst>
          </p:cNvPr>
          <p:cNvSpPr/>
          <p:nvPr/>
        </p:nvSpPr>
        <p:spPr>
          <a:xfrm flipH="1">
            <a:off x="2373806" y="1726856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B1D3FB-2D7A-4DF5-9A7E-332C39C2A2FF}"/>
              </a:ext>
            </a:extLst>
          </p:cNvPr>
          <p:cNvSpPr txBox="1"/>
          <p:nvPr/>
        </p:nvSpPr>
        <p:spPr>
          <a:xfrm>
            <a:off x="341971" y="1671150"/>
            <a:ext cx="19046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چند نمونه ای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EEB0D3-9E0A-461C-AAB3-8F8544A70551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21/30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69580621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28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مهندسی درخواست</a:t>
            </a:r>
            <a:endParaRPr dirty="0"/>
          </a:p>
        </p:txBody>
      </p:sp>
      <p:sp>
        <p:nvSpPr>
          <p:cNvPr id="58" name="Google Shape;1702;p32">
            <a:extLst>
              <a:ext uri="{FF2B5EF4-FFF2-40B4-BE49-F238E27FC236}">
                <a16:creationId xmlns:a16="http://schemas.microsoft.com/office/drawing/2014/main" id="{72F8B565-E118-46CF-8A97-82C4549D4D3F}"/>
              </a:ext>
            </a:extLst>
          </p:cNvPr>
          <p:cNvSpPr/>
          <p:nvPr/>
        </p:nvSpPr>
        <p:spPr>
          <a:xfrm>
            <a:off x="1952915" y="439947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703;p32">
            <a:extLst>
              <a:ext uri="{FF2B5EF4-FFF2-40B4-BE49-F238E27FC236}">
                <a16:creationId xmlns:a16="http://schemas.microsoft.com/office/drawing/2014/main" id="{F193D47C-90FC-4B19-B69E-860E17007799}"/>
              </a:ext>
            </a:extLst>
          </p:cNvPr>
          <p:cNvSpPr/>
          <p:nvPr/>
        </p:nvSpPr>
        <p:spPr>
          <a:xfrm>
            <a:off x="3789096" y="4408911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ACC2"/>
              </a:solidFill>
            </a:endParaRPr>
          </a:p>
        </p:txBody>
      </p:sp>
      <p:sp>
        <p:nvSpPr>
          <p:cNvPr id="60" name="Google Shape;1704;p32">
            <a:extLst>
              <a:ext uri="{FF2B5EF4-FFF2-40B4-BE49-F238E27FC236}">
                <a16:creationId xmlns:a16="http://schemas.microsoft.com/office/drawing/2014/main" id="{F0D4ACE8-8AE2-463F-8609-B6439C1AAE26}"/>
              </a:ext>
            </a:extLst>
          </p:cNvPr>
          <p:cNvSpPr/>
          <p:nvPr/>
        </p:nvSpPr>
        <p:spPr>
          <a:xfrm>
            <a:off x="5583487" y="4425511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139;p23">
            <a:extLst>
              <a:ext uri="{FF2B5EF4-FFF2-40B4-BE49-F238E27FC236}">
                <a16:creationId xmlns:a16="http://schemas.microsoft.com/office/drawing/2014/main" id="{D1A0CD9A-7C91-4563-9DF8-26C88AD678A9}"/>
              </a:ext>
            </a:extLst>
          </p:cNvPr>
          <p:cNvSpPr txBox="1"/>
          <p:nvPr/>
        </p:nvSpPr>
        <p:spPr>
          <a:xfrm>
            <a:off x="5438791" y="4435539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3" name="Google Shape;1139;p23">
            <a:extLst>
              <a:ext uri="{FF2B5EF4-FFF2-40B4-BE49-F238E27FC236}">
                <a16:creationId xmlns:a16="http://schemas.microsoft.com/office/drawing/2014/main" id="{397E217D-D3D0-48B6-B313-BAA4185E62E2}"/>
              </a:ext>
            </a:extLst>
          </p:cNvPr>
          <p:cNvSpPr txBox="1"/>
          <p:nvPr/>
        </p:nvSpPr>
        <p:spPr>
          <a:xfrm>
            <a:off x="3647668" y="4437871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4" name="Google Shape;1139;p23">
            <a:extLst>
              <a:ext uri="{FF2B5EF4-FFF2-40B4-BE49-F238E27FC236}">
                <a16:creationId xmlns:a16="http://schemas.microsoft.com/office/drawing/2014/main" id="{49FAF595-7E6D-4EB9-A8CD-306277DFB6D4}"/>
              </a:ext>
            </a:extLst>
          </p:cNvPr>
          <p:cNvSpPr txBox="1"/>
          <p:nvPr/>
        </p:nvSpPr>
        <p:spPr>
          <a:xfrm>
            <a:off x="1595716" y="441232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7" name="Google Shape;3497;p59">
            <a:extLst>
              <a:ext uri="{FF2B5EF4-FFF2-40B4-BE49-F238E27FC236}">
                <a16:creationId xmlns:a16="http://schemas.microsoft.com/office/drawing/2014/main" id="{A8690910-28EA-487E-98FC-CFD1E7A60741}"/>
              </a:ext>
            </a:extLst>
          </p:cNvPr>
          <p:cNvSpPr/>
          <p:nvPr/>
        </p:nvSpPr>
        <p:spPr>
          <a:xfrm flipH="1">
            <a:off x="8808060" y="1304861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ED5363-D0F5-48D5-8547-26F250312D24}"/>
              </a:ext>
            </a:extLst>
          </p:cNvPr>
          <p:cNvSpPr txBox="1"/>
          <p:nvPr/>
        </p:nvSpPr>
        <p:spPr>
          <a:xfrm>
            <a:off x="1563359" y="1249155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قالب مهندسی درخواست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36F80B-FEDE-4443-9635-7CEAB029F6E1}"/>
              </a:ext>
            </a:extLst>
          </p:cNvPr>
          <p:cNvSpPr txBox="1"/>
          <p:nvPr/>
        </p:nvSpPr>
        <p:spPr>
          <a:xfrm>
            <a:off x="1793749" y="1597737"/>
            <a:ext cx="71175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Low" rtl="1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درخواست کاربر</a:t>
            </a:r>
          </a:p>
          <a:p>
            <a:pPr marL="285750" indent="-285750" algn="justLow" rtl="1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fa-IR" sz="1600" dirty="0">
                <a:cs typeface="B Mitra" panose="00000400000000000000" pitchFamily="2" charset="-78"/>
              </a:rPr>
              <a:t>درخواست سیستم</a:t>
            </a:r>
          </a:p>
          <a:p>
            <a:pPr marL="285750" indent="-285750" algn="justLow" rtl="1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fa-IR" sz="1600" dirty="0">
              <a:cs typeface="B Mitra" panose="00000400000000000000" pitchFamily="2" charset="-78"/>
            </a:endParaRPr>
          </a:p>
          <a:p>
            <a:pPr marL="285750" indent="-285750" algn="justLow" rtl="1"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fa-IR" sz="1600" dirty="0">
              <a:cs typeface="B Mitra" panose="00000400000000000000" pitchFamily="2" charset="-7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865344-2FE1-4123-A150-97B0755A92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23" t="2690" r="2690" b="1923"/>
          <a:stretch/>
        </p:blipFill>
        <p:spPr>
          <a:xfrm>
            <a:off x="1170386" y="772453"/>
            <a:ext cx="5823005" cy="34801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3D40945-8846-4544-9DED-A52BB1488D6C}"/>
              </a:ext>
            </a:extLst>
          </p:cNvPr>
          <p:cNvSpPr txBox="1"/>
          <p:nvPr/>
        </p:nvSpPr>
        <p:spPr>
          <a:xfrm>
            <a:off x="2954464" y="49208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2284123-C58E-450B-86D1-8C02655FA98B}"/>
              </a:ext>
            </a:extLst>
          </p:cNvPr>
          <p:cNvSpPr txBox="1"/>
          <p:nvPr/>
        </p:nvSpPr>
        <p:spPr>
          <a:xfrm>
            <a:off x="8366400" y="128139"/>
            <a:ext cx="7619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22/30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44143256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15"/>
          <p:cNvGrpSpPr/>
          <p:nvPr/>
        </p:nvGrpSpPr>
        <p:grpSpPr>
          <a:xfrm rot="10800000" flipH="1">
            <a:off x="6938119" y="-3614"/>
            <a:ext cx="5012319" cy="5143388"/>
            <a:chOff x="981875" y="984181"/>
            <a:chExt cx="3666120" cy="3761987"/>
          </a:xfrm>
        </p:grpSpPr>
        <p:grpSp>
          <p:nvGrpSpPr>
            <p:cNvPr id="46" name="Google Shape;46;p15"/>
            <p:cNvGrpSpPr/>
            <p:nvPr/>
          </p:nvGrpSpPr>
          <p:grpSpPr>
            <a:xfrm>
              <a:off x="1048180" y="984182"/>
              <a:ext cx="3599815" cy="3761986"/>
              <a:chOff x="926675" y="238125"/>
              <a:chExt cx="5755100" cy="5232975"/>
            </a:xfrm>
          </p:grpSpPr>
          <p:sp>
            <p:nvSpPr>
              <p:cNvPr id="47" name="Google Shape;47;p15"/>
              <p:cNvSpPr/>
              <p:nvPr/>
            </p:nvSpPr>
            <p:spPr>
              <a:xfrm>
                <a:off x="2235475" y="2161100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15"/>
              <p:cNvSpPr/>
              <p:nvPr/>
            </p:nvSpPr>
            <p:spPr>
              <a:xfrm>
                <a:off x="2825775" y="238125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15"/>
              <p:cNvSpPr/>
              <p:nvPr/>
            </p:nvSpPr>
            <p:spPr>
              <a:xfrm>
                <a:off x="926675" y="4357100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15"/>
              <p:cNvSpPr/>
              <p:nvPr/>
            </p:nvSpPr>
            <p:spPr>
              <a:xfrm>
                <a:off x="1621700" y="325660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" name="Google Shape;51;p15"/>
            <p:cNvSpPr/>
            <p:nvPr/>
          </p:nvSpPr>
          <p:spPr>
            <a:xfrm>
              <a:off x="981875" y="984181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" name="Google Shape;52;p15"/>
            <p:cNvCxnSpPr>
              <a:cxnSpLocks/>
            </p:cNvCxnSpPr>
            <p:nvPr/>
          </p:nvCxnSpPr>
          <p:spPr>
            <a:xfrm rot="10800000">
              <a:off x="2338390" y="1961823"/>
              <a:ext cx="974673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3" name="Google Shape;53;p15"/>
            <p:cNvCxnSpPr/>
            <p:nvPr/>
          </p:nvCxnSpPr>
          <p:spPr>
            <a:xfrm rot="10800000">
              <a:off x="2035775" y="2711800"/>
              <a:ext cx="1626600" cy="6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4" name="Google Shape;54;p15"/>
            <p:cNvCxnSpPr>
              <a:cxnSpLocks/>
            </p:cNvCxnSpPr>
            <p:nvPr/>
          </p:nvCxnSpPr>
          <p:spPr>
            <a:xfrm rot="10800000" flipV="1">
              <a:off x="1547767" y="3504070"/>
              <a:ext cx="2499367" cy="23264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5" name="Google Shape;55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6" name="Google Shape;56;p15"/>
          <p:cNvGrpSpPr/>
          <p:nvPr/>
        </p:nvGrpSpPr>
        <p:grpSpPr>
          <a:xfrm>
            <a:off x="-2584458" y="180712"/>
            <a:ext cx="11237308" cy="5142995"/>
            <a:chOff x="639626" y="1070144"/>
            <a:chExt cx="8219213" cy="3761700"/>
          </a:xfrm>
        </p:grpSpPr>
        <p:grpSp>
          <p:nvGrpSpPr>
            <p:cNvPr id="57" name="Google Shape;57;p15"/>
            <p:cNvGrpSpPr/>
            <p:nvPr/>
          </p:nvGrpSpPr>
          <p:grpSpPr>
            <a:xfrm>
              <a:off x="3006669" y="1940455"/>
              <a:ext cx="5852170" cy="1550336"/>
              <a:chOff x="3885761" y="1940460"/>
              <a:chExt cx="4321816" cy="1550336"/>
            </a:xfrm>
          </p:grpSpPr>
          <p:cxnSp>
            <p:nvCxnSpPr>
              <p:cNvPr id="58" name="Google Shape;58;p15"/>
              <p:cNvCxnSpPr>
                <a:cxnSpLocks/>
              </p:cNvCxnSpPr>
              <p:nvPr/>
            </p:nvCxnSpPr>
            <p:spPr>
              <a:xfrm>
                <a:off x="4417455" y="3490796"/>
                <a:ext cx="3790122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9" name="Google Shape;59;p15"/>
              <p:cNvCxnSpPr>
                <a:cxnSpLocks/>
              </p:cNvCxnSpPr>
              <p:nvPr/>
            </p:nvCxnSpPr>
            <p:spPr>
              <a:xfrm>
                <a:off x="3885761" y="1940460"/>
                <a:ext cx="3765617" cy="2136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0" name="Google Shape;60;p15"/>
            <p:cNvGrpSpPr/>
            <p:nvPr/>
          </p:nvGrpSpPr>
          <p:grpSpPr>
            <a:xfrm>
              <a:off x="676980" y="1070144"/>
              <a:ext cx="3599815" cy="3676128"/>
              <a:chOff x="333230" y="357699"/>
              <a:chExt cx="5755100" cy="5113545"/>
            </a:xfrm>
          </p:grpSpPr>
          <p:sp>
            <p:nvSpPr>
              <p:cNvPr id="61" name="Google Shape;61;p15"/>
              <p:cNvSpPr/>
              <p:nvPr/>
            </p:nvSpPr>
            <p:spPr>
              <a:xfrm>
                <a:off x="1706161" y="2257759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294535" y="357699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333230" y="4357244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1055364" y="331795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" name="Google Shape;65;p15"/>
            <p:cNvSpPr/>
            <p:nvPr/>
          </p:nvSpPr>
          <p:spPr>
            <a:xfrm>
              <a:off x="639626" y="1070144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" name="Google Shape;66;p15"/>
            <p:cNvCxnSpPr>
              <a:cxnSpLocks/>
            </p:cNvCxnSpPr>
            <p:nvPr/>
          </p:nvCxnSpPr>
          <p:spPr>
            <a:xfrm flipH="1">
              <a:off x="1177064" y="1956162"/>
              <a:ext cx="1798504" cy="5661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7" name="Google Shape;67;p15"/>
            <p:cNvCxnSpPr/>
            <p:nvPr/>
          </p:nvCxnSpPr>
          <p:spPr>
            <a:xfrm flipH="1">
              <a:off x="1117775" y="2718400"/>
              <a:ext cx="2544600" cy="78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8" name="Google Shape;68;p15"/>
            <p:cNvCxnSpPr>
              <a:cxnSpLocks/>
            </p:cNvCxnSpPr>
            <p:nvPr/>
          </p:nvCxnSpPr>
          <p:spPr>
            <a:xfrm flipH="1">
              <a:off x="1192934" y="3503170"/>
              <a:ext cx="2533702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9" name="Google Shape;69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1249131" y="1357721"/>
            <a:ext cx="6693652" cy="16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dirty="0">
                <a:cs typeface="B Titr" panose="00000700000000000000" pitchFamily="2" charset="-78"/>
              </a:rPr>
              <a:t>ارزیابی نتایج</a:t>
            </a:r>
            <a:endParaRPr sz="6000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51179762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0121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1"/>
            <a:r>
              <a:rPr lang="fa-IR" dirty="0">
                <a:cs typeface="B Titr" panose="00000700000000000000" pitchFamily="2" charset="-78"/>
                <a:sym typeface="Fira Sans"/>
              </a:rPr>
              <a:t>معیارهای ارزیابی</a:t>
            </a:r>
            <a:br>
              <a:rPr lang="fa-IR" sz="2800" dirty="0">
                <a:cs typeface="B Titr" panose="00000700000000000000" pitchFamily="2" charset="-78"/>
                <a:sym typeface="Fira Sans"/>
              </a:rPr>
            </a:br>
            <a:endParaRPr lang="fa-IR" dirty="0"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D01E877-D65B-4D29-84FD-3622E4F3730D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38" name="Google Shape;1702;p32">
            <a:extLst>
              <a:ext uri="{FF2B5EF4-FFF2-40B4-BE49-F238E27FC236}">
                <a16:creationId xmlns:a16="http://schemas.microsoft.com/office/drawing/2014/main" id="{1AD967BB-09ED-4CB0-8D34-CC34FD0A5BAE}"/>
              </a:ext>
            </a:extLst>
          </p:cNvPr>
          <p:cNvSpPr/>
          <p:nvPr/>
        </p:nvSpPr>
        <p:spPr>
          <a:xfrm>
            <a:off x="2249630" y="4427266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1703;p32">
            <a:extLst>
              <a:ext uri="{FF2B5EF4-FFF2-40B4-BE49-F238E27FC236}">
                <a16:creationId xmlns:a16="http://schemas.microsoft.com/office/drawing/2014/main" id="{89CE4097-D3A5-4E09-9322-351D2B31F82F}"/>
              </a:ext>
            </a:extLst>
          </p:cNvPr>
          <p:cNvSpPr/>
          <p:nvPr/>
        </p:nvSpPr>
        <p:spPr>
          <a:xfrm>
            <a:off x="4085811" y="4436705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704;p32">
            <a:extLst>
              <a:ext uri="{FF2B5EF4-FFF2-40B4-BE49-F238E27FC236}">
                <a16:creationId xmlns:a16="http://schemas.microsoft.com/office/drawing/2014/main" id="{B4ADC12A-FDF6-475F-831D-40B4D1B9507A}"/>
              </a:ext>
            </a:extLst>
          </p:cNvPr>
          <p:cNvSpPr/>
          <p:nvPr/>
        </p:nvSpPr>
        <p:spPr>
          <a:xfrm>
            <a:off x="5918302" y="4439505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1139;p23">
            <a:extLst>
              <a:ext uri="{FF2B5EF4-FFF2-40B4-BE49-F238E27FC236}">
                <a16:creationId xmlns:a16="http://schemas.microsoft.com/office/drawing/2014/main" id="{2712CE95-E75A-4DB6-B20B-27D608E2BCF9}"/>
              </a:ext>
            </a:extLst>
          </p:cNvPr>
          <p:cNvSpPr txBox="1"/>
          <p:nvPr/>
        </p:nvSpPr>
        <p:spPr>
          <a:xfrm>
            <a:off x="5773606" y="4449533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42" name="Google Shape;1139;p23">
            <a:extLst>
              <a:ext uri="{FF2B5EF4-FFF2-40B4-BE49-F238E27FC236}">
                <a16:creationId xmlns:a16="http://schemas.microsoft.com/office/drawing/2014/main" id="{8477E47D-2AFB-453A-A9D7-5A4C6D2C0BC3}"/>
              </a:ext>
            </a:extLst>
          </p:cNvPr>
          <p:cNvSpPr txBox="1"/>
          <p:nvPr/>
        </p:nvSpPr>
        <p:spPr>
          <a:xfrm>
            <a:off x="3944383" y="446566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43" name="Google Shape;1139;p23">
            <a:extLst>
              <a:ext uri="{FF2B5EF4-FFF2-40B4-BE49-F238E27FC236}">
                <a16:creationId xmlns:a16="http://schemas.microsoft.com/office/drawing/2014/main" id="{889F616A-DCD9-43F6-AD45-BDBF904E54D1}"/>
              </a:ext>
            </a:extLst>
          </p:cNvPr>
          <p:cNvSpPr txBox="1"/>
          <p:nvPr/>
        </p:nvSpPr>
        <p:spPr>
          <a:xfrm>
            <a:off x="1892431" y="4440117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43A40F-E50F-4252-8931-7FCD8A38322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4800" y="900168"/>
            <a:ext cx="7034400" cy="33504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364BF6C-2EDE-4F72-A8E6-E99FAC23177C}"/>
              </a:ext>
            </a:extLst>
          </p:cNvPr>
          <p:cNvSpPr txBox="1"/>
          <p:nvPr/>
        </p:nvSpPr>
        <p:spPr>
          <a:xfrm>
            <a:off x="8363491" y="121301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23/30</a:t>
            </a:r>
            <a:endParaRPr lang="en-US" dirty="0">
              <a:cs typeface="B Titr" panose="00000700000000000000" pitchFamily="2" charset="-78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0F3408-68C6-4CF4-AA14-0EF8A6FAFA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51898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1134;p23">
            <a:extLst>
              <a:ext uri="{FF2B5EF4-FFF2-40B4-BE49-F238E27FC236}">
                <a16:creationId xmlns:a16="http://schemas.microsoft.com/office/drawing/2014/main" id="{C93A372F-00AB-49A8-B079-C4689DAC2965}"/>
              </a:ext>
            </a:extLst>
          </p:cNvPr>
          <p:cNvSpPr txBox="1">
            <a:spLocks/>
          </p:cNvSpPr>
          <p:nvPr/>
        </p:nvSpPr>
        <p:spPr>
          <a:xfrm>
            <a:off x="716475" y="196553"/>
            <a:ext cx="76136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1"/>
            <a:r>
              <a:rPr lang="fa-IR" dirty="0">
                <a:cs typeface="B Titr" panose="00000700000000000000" pitchFamily="2" charset="-78"/>
                <a:sym typeface="Fira Sans"/>
              </a:rPr>
              <a:t>نتایج ارزیابی با روش شبکه عصبی چندلایه</a:t>
            </a:r>
          </a:p>
          <a:p>
            <a:pPr rtl="1"/>
            <a:endParaRPr lang="fa-IR" dirty="0"/>
          </a:p>
        </p:txBody>
      </p:sp>
      <p:sp>
        <p:nvSpPr>
          <p:cNvPr id="23" name="Google Shape;1702;p32">
            <a:extLst>
              <a:ext uri="{FF2B5EF4-FFF2-40B4-BE49-F238E27FC236}">
                <a16:creationId xmlns:a16="http://schemas.microsoft.com/office/drawing/2014/main" id="{7EA911A6-C186-430E-8273-F3EA6A20CEF6}"/>
              </a:ext>
            </a:extLst>
          </p:cNvPr>
          <p:cNvSpPr/>
          <p:nvPr/>
        </p:nvSpPr>
        <p:spPr>
          <a:xfrm>
            <a:off x="2249630" y="4427266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703;p32">
            <a:extLst>
              <a:ext uri="{FF2B5EF4-FFF2-40B4-BE49-F238E27FC236}">
                <a16:creationId xmlns:a16="http://schemas.microsoft.com/office/drawing/2014/main" id="{7FA06A72-2147-429F-B5ED-42DA4F3F478D}"/>
              </a:ext>
            </a:extLst>
          </p:cNvPr>
          <p:cNvSpPr/>
          <p:nvPr/>
        </p:nvSpPr>
        <p:spPr>
          <a:xfrm>
            <a:off x="4085811" y="4436705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704;p32">
            <a:extLst>
              <a:ext uri="{FF2B5EF4-FFF2-40B4-BE49-F238E27FC236}">
                <a16:creationId xmlns:a16="http://schemas.microsoft.com/office/drawing/2014/main" id="{CE538E60-64F6-472D-998C-BC44711F1654}"/>
              </a:ext>
            </a:extLst>
          </p:cNvPr>
          <p:cNvSpPr/>
          <p:nvPr/>
        </p:nvSpPr>
        <p:spPr>
          <a:xfrm>
            <a:off x="5918302" y="4439505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139;p23">
            <a:extLst>
              <a:ext uri="{FF2B5EF4-FFF2-40B4-BE49-F238E27FC236}">
                <a16:creationId xmlns:a16="http://schemas.microsoft.com/office/drawing/2014/main" id="{31E41389-D906-40C6-872A-0720737DB1DD}"/>
              </a:ext>
            </a:extLst>
          </p:cNvPr>
          <p:cNvSpPr txBox="1"/>
          <p:nvPr/>
        </p:nvSpPr>
        <p:spPr>
          <a:xfrm>
            <a:off x="5773606" y="4449533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7" name="Google Shape;1139;p23">
            <a:extLst>
              <a:ext uri="{FF2B5EF4-FFF2-40B4-BE49-F238E27FC236}">
                <a16:creationId xmlns:a16="http://schemas.microsoft.com/office/drawing/2014/main" id="{19FC921D-C8DD-47C1-9334-BA0025D5A420}"/>
              </a:ext>
            </a:extLst>
          </p:cNvPr>
          <p:cNvSpPr txBox="1"/>
          <p:nvPr/>
        </p:nvSpPr>
        <p:spPr>
          <a:xfrm>
            <a:off x="3944383" y="446566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8" name="Google Shape;1139;p23">
            <a:extLst>
              <a:ext uri="{FF2B5EF4-FFF2-40B4-BE49-F238E27FC236}">
                <a16:creationId xmlns:a16="http://schemas.microsoft.com/office/drawing/2014/main" id="{4C981A9E-7E63-41BD-B022-7385623171B6}"/>
              </a:ext>
            </a:extLst>
          </p:cNvPr>
          <p:cNvSpPr txBox="1"/>
          <p:nvPr/>
        </p:nvSpPr>
        <p:spPr>
          <a:xfrm>
            <a:off x="1892431" y="4440117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77B16F-B04B-4834-A269-1CFB96E5FE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20332" y="769253"/>
            <a:ext cx="5596166" cy="35743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1BC8FA-9F22-41EA-A98E-C8ABB0E7D462}"/>
              </a:ext>
            </a:extLst>
          </p:cNvPr>
          <p:cNvSpPr txBox="1"/>
          <p:nvPr/>
        </p:nvSpPr>
        <p:spPr>
          <a:xfrm>
            <a:off x="2954464" y="49352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8563C1-D022-4ABB-9B8F-E0A6B1AA4EBC}"/>
              </a:ext>
            </a:extLst>
          </p:cNvPr>
          <p:cNvSpPr txBox="1"/>
          <p:nvPr/>
        </p:nvSpPr>
        <p:spPr>
          <a:xfrm>
            <a:off x="8363491" y="121301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24/30</a:t>
            </a:r>
            <a:endParaRPr lang="en-US" dirty="0">
              <a:cs typeface="B Titr" panose="00000700000000000000" pitchFamily="2" charset="-7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6599FD-A050-4A13-BE50-7B181C637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0817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0" name="Google Shape;1120;p23"/>
          <p:cNvGrpSpPr/>
          <p:nvPr/>
        </p:nvGrpSpPr>
        <p:grpSpPr>
          <a:xfrm rot="10800000">
            <a:off x="596348" y="1716232"/>
            <a:ext cx="8044480" cy="2214102"/>
            <a:chOff x="717829" y="1562249"/>
            <a:chExt cx="8044480" cy="2214102"/>
          </a:xfrm>
        </p:grpSpPr>
        <p:cxnSp>
          <p:nvCxnSpPr>
            <p:cNvPr id="1122" name="Google Shape;1122;p23"/>
            <p:cNvCxnSpPr>
              <a:cxnSpLocks/>
            </p:cNvCxnSpPr>
            <p:nvPr/>
          </p:nvCxnSpPr>
          <p:spPr>
            <a:xfrm rot="10800000" flipH="1">
              <a:off x="3924210" y="2150475"/>
              <a:ext cx="4804272" cy="0"/>
            </a:xfrm>
            <a:prstGeom prst="straightConnector1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123" name="Google Shape;1123;p23"/>
            <p:cNvCxnSpPr>
              <a:cxnSpLocks/>
            </p:cNvCxnSpPr>
            <p:nvPr/>
          </p:nvCxnSpPr>
          <p:spPr>
            <a:xfrm rot="10800000" flipH="1">
              <a:off x="3505515" y="2909225"/>
              <a:ext cx="5222967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1124" name="Google Shape;1124;p23"/>
            <p:cNvCxnSpPr>
              <a:cxnSpLocks/>
            </p:cNvCxnSpPr>
            <p:nvPr/>
          </p:nvCxnSpPr>
          <p:spPr>
            <a:xfrm rot="10800000" flipH="1">
              <a:off x="3159876" y="3662413"/>
              <a:ext cx="5602433" cy="21219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1126" name="Google Shape;1126;p23"/>
            <p:cNvSpPr/>
            <p:nvPr/>
          </p:nvSpPr>
          <p:spPr>
            <a:xfrm>
              <a:off x="1505476" y="1562249"/>
              <a:ext cx="810900" cy="692700"/>
            </a:xfrm>
            <a:prstGeom prst="parallelogram">
              <a:avLst>
                <a:gd name="adj" fmla="val 53147"/>
              </a:avLst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3"/>
            <p:cNvSpPr/>
            <p:nvPr/>
          </p:nvSpPr>
          <p:spPr>
            <a:xfrm>
              <a:off x="1118211" y="2322950"/>
              <a:ext cx="810900" cy="692700"/>
            </a:xfrm>
            <a:prstGeom prst="parallelogram">
              <a:avLst>
                <a:gd name="adj" fmla="val 5314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3"/>
            <p:cNvSpPr/>
            <p:nvPr/>
          </p:nvSpPr>
          <p:spPr>
            <a:xfrm>
              <a:off x="717829" y="3083650"/>
              <a:ext cx="787647" cy="692700"/>
            </a:xfrm>
            <a:prstGeom prst="parallelogram">
              <a:avLst>
                <a:gd name="adj" fmla="val 5314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3"/>
            <p:cNvSpPr/>
            <p:nvPr/>
          </p:nvSpPr>
          <p:spPr>
            <a:xfrm>
              <a:off x="2070276" y="1562249"/>
              <a:ext cx="2238329" cy="692700"/>
            </a:xfrm>
            <a:prstGeom prst="parallelogram">
              <a:avLst>
                <a:gd name="adj" fmla="val 49613"/>
              </a:avLst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1" name="Google Shape;1131;p23"/>
            <p:cNvSpPr/>
            <p:nvPr/>
          </p:nvSpPr>
          <p:spPr>
            <a:xfrm>
              <a:off x="1685886" y="2322950"/>
              <a:ext cx="2238329" cy="692700"/>
            </a:xfrm>
            <a:prstGeom prst="parallelogram">
              <a:avLst>
                <a:gd name="adj" fmla="val 4961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3"/>
            <p:cNvSpPr/>
            <p:nvPr/>
          </p:nvSpPr>
          <p:spPr>
            <a:xfrm>
              <a:off x="1244628" y="3083651"/>
              <a:ext cx="2315048" cy="692700"/>
            </a:xfrm>
            <a:prstGeom prst="parallelogram">
              <a:avLst>
                <a:gd name="adj" fmla="val 496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34" name="Google Shape;1134;p23"/>
          <p:cNvSpPr txBox="1">
            <a:spLocks noGrp="1"/>
          </p:cNvSpPr>
          <p:nvPr>
            <p:ph type="title"/>
          </p:nvPr>
        </p:nvSpPr>
        <p:spPr>
          <a:xfrm>
            <a:off x="457200" y="282028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dirty="0">
                <a:cs typeface="B Titr" panose="00000700000000000000" pitchFamily="2" charset="-78"/>
              </a:rPr>
              <a:t>فهرست مطالب</a:t>
            </a:r>
            <a:endParaRPr dirty="0">
              <a:cs typeface="B Titr" panose="00000700000000000000" pitchFamily="2" charset="-78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8" name="Google Shape;1138;p23"/>
          <p:cNvSpPr txBox="1"/>
          <p:nvPr/>
        </p:nvSpPr>
        <p:spPr>
          <a:xfrm>
            <a:off x="3750100" y="1829150"/>
            <a:ext cx="2222726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مفهوم بوی کد</a:t>
            </a:r>
          </a:p>
        </p:txBody>
      </p:sp>
      <p:sp>
        <p:nvSpPr>
          <p:cNvPr id="1139" name="Google Shape;1139;p23"/>
          <p:cNvSpPr txBox="1"/>
          <p:nvPr/>
        </p:nvSpPr>
        <p:spPr>
          <a:xfrm>
            <a:off x="6189593" y="186327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sz="1600"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8" name="Google Shape;1139;p23">
            <a:extLst>
              <a:ext uri="{FF2B5EF4-FFF2-40B4-BE49-F238E27FC236}">
                <a16:creationId xmlns:a16="http://schemas.microsoft.com/office/drawing/2014/main" id="{EFFF6EFA-8B19-4CD3-B957-E45601BBB7D4}"/>
              </a:ext>
            </a:extLst>
          </p:cNvPr>
          <p:cNvSpPr txBox="1"/>
          <p:nvPr/>
        </p:nvSpPr>
        <p:spPr>
          <a:xfrm>
            <a:off x="5798981" y="2597289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sz="1600"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9" name="Google Shape;1139;p23">
            <a:extLst>
              <a:ext uri="{FF2B5EF4-FFF2-40B4-BE49-F238E27FC236}">
                <a16:creationId xmlns:a16="http://schemas.microsoft.com/office/drawing/2014/main" id="{AE740308-2DAA-4DE9-A712-7EDE068D97DE}"/>
              </a:ext>
            </a:extLst>
          </p:cNvPr>
          <p:cNvSpPr txBox="1"/>
          <p:nvPr/>
        </p:nvSpPr>
        <p:spPr>
          <a:xfrm>
            <a:off x="5263876" y="337761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1600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sz="1600"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1EBFEE8C-E3F5-4786-B015-9AE0109DE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37" name="Google Shape;1138;p23">
            <a:extLst>
              <a:ext uri="{FF2B5EF4-FFF2-40B4-BE49-F238E27FC236}">
                <a16:creationId xmlns:a16="http://schemas.microsoft.com/office/drawing/2014/main" id="{5EDED09B-40A9-4FCA-80DC-D4599F3EF530}"/>
              </a:ext>
            </a:extLst>
          </p:cNvPr>
          <p:cNvSpPr txBox="1"/>
          <p:nvPr/>
        </p:nvSpPr>
        <p:spPr>
          <a:xfrm>
            <a:off x="2039243" y="2160811"/>
            <a:ext cx="3759738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fa-IR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مدل </a:t>
            </a:r>
            <a:r>
              <a:rPr lang="en-US" dirty="0" err="1">
                <a:solidFill>
                  <a:schemeClr val="dk1"/>
                </a:solidFill>
                <a:latin typeface="Times New Roman" panose="02020603050405020304" pitchFamily="18" charset="0"/>
                <a:ea typeface="Fira Sans"/>
                <a:cs typeface="Times New Roman" panose="02020603050405020304" pitchFamily="18" charset="0"/>
                <a:sym typeface="Fira Sans"/>
              </a:rPr>
              <a:t>LLaMA</a:t>
            </a:r>
            <a:r>
              <a:rPr lang="en-US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 </a:t>
            </a:r>
            <a:r>
              <a:rPr lang="fa-IR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 ومدل های زبانی وسیع</a:t>
            </a:r>
          </a:p>
        </p:txBody>
      </p:sp>
      <p:sp>
        <p:nvSpPr>
          <p:cNvPr id="38" name="Google Shape;1138;p23">
            <a:extLst>
              <a:ext uri="{FF2B5EF4-FFF2-40B4-BE49-F238E27FC236}">
                <a16:creationId xmlns:a16="http://schemas.microsoft.com/office/drawing/2014/main" id="{64DC81C3-54B9-401B-A05B-B75536CA9C31}"/>
              </a:ext>
            </a:extLst>
          </p:cNvPr>
          <p:cNvSpPr txBox="1"/>
          <p:nvPr/>
        </p:nvSpPr>
        <p:spPr>
          <a:xfrm>
            <a:off x="408678" y="1785137"/>
            <a:ext cx="3054522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لزوم تشخيص بوي كد در صنعت نرم افزار</a:t>
            </a:r>
            <a:endParaRPr lang="fa-IR" sz="1600" dirty="0">
              <a:solidFill>
                <a:schemeClr val="dk1"/>
              </a:solidFill>
              <a:latin typeface="Calibri" panose="020F0502020204030204" pitchFamily="34" charset="0"/>
              <a:ea typeface="Fira Sans"/>
              <a:cs typeface="Calibri" panose="020F0502020204030204" pitchFamily="34" charset="0"/>
              <a:sym typeface="Fira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5479D1-154D-49AD-9555-42347C7A9A99}"/>
              </a:ext>
            </a:extLst>
          </p:cNvPr>
          <p:cNvSpPr txBox="1"/>
          <p:nvPr/>
        </p:nvSpPr>
        <p:spPr>
          <a:xfrm>
            <a:off x="8513824" y="128139"/>
            <a:ext cx="61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1/30</a:t>
            </a:r>
            <a:endParaRPr lang="en-US" dirty="0">
              <a:cs typeface="B Titr" panose="00000700000000000000" pitchFamily="2" charset="-78"/>
            </a:endParaRPr>
          </a:p>
        </p:txBody>
      </p:sp>
      <p:sp>
        <p:nvSpPr>
          <p:cNvPr id="51" name="Google Shape;1121;p23">
            <a:extLst>
              <a:ext uri="{FF2B5EF4-FFF2-40B4-BE49-F238E27FC236}">
                <a16:creationId xmlns:a16="http://schemas.microsoft.com/office/drawing/2014/main" id="{4FAF4754-4441-4BB1-807C-1583CD533AA1}"/>
              </a:ext>
            </a:extLst>
          </p:cNvPr>
          <p:cNvSpPr/>
          <p:nvPr/>
        </p:nvSpPr>
        <p:spPr>
          <a:xfrm>
            <a:off x="7699940" y="579936"/>
            <a:ext cx="3470700" cy="3382800"/>
          </a:xfrm>
          <a:prstGeom prst="triangle">
            <a:avLst>
              <a:gd name="adj" fmla="val 50000"/>
            </a:avLst>
          </a:prstGeom>
          <a:gradFill>
            <a:gsLst>
              <a:gs pos="0">
                <a:schemeClr val="accent3"/>
              </a:gs>
              <a:gs pos="100000">
                <a:schemeClr val="accent5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1138;p23">
            <a:extLst>
              <a:ext uri="{FF2B5EF4-FFF2-40B4-BE49-F238E27FC236}">
                <a16:creationId xmlns:a16="http://schemas.microsoft.com/office/drawing/2014/main" id="{EA1D2101-5C7B-480C-8F39-D9D22D5E378B}"/>
              </a:ext>
            </a:extLst>
          </p:cNvPr>
          <p:cNvSpPr txBox="1"/>
          <p:nvPr/>
        </p:nvSpPr>
        <p:spPr>
          <a:xfrm>
            <a:off x="672521" y="2155153"/>
            <a:ext cx="2632968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دسته بندی چند برچسبی بوی کد</a:t>
            </a:r>
          </a:p>
        </p:txBody>
      </p:sp>
      <p:sp>
        <p:nvSpPr>
          <p:cNvPr id="31" name="Google Shape;1138;p23">
            <a:extLst>
              <a:ext uri="{FF2B5EF4-FFF2-40B4-BE49-F238E27FC236}">
                <a16:creationId xmlns:a16="http://schemas.microsoft.com/office/drawing/2014/main" id="{5DBFC7F4-8B5A-4D39-B29F-14AFAAEE5F36}"/>
              </a:ext>
            </a:extLst>
          </p:cNvPr>
          <p:cNvSpPr txBox="1"/>
          <p:nvPr/>
        </p:nvSpPr>
        <p:spPr>
          <a:xfrm>
            <a:off x="3425733" y="2576494"/>
            <a:ext cx="2222726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مجموعه داده</a:t>
            </a:r>
          </a:p>
        </p:txBody>
      </p:sp>
      <p:sp>
        <p:nvSpPr>
          <p:cNvPr id="32" name="Google Shape;1138;p23">
            <a:extLst>
              <a:ext uri="{FF2B5EF4-FFF2-40B4-BE49-F238E27FC236}">
                <a16:creationId xmlns:a16="http://schemas.microsoft.com/office/drawing/2014/main" id="{D984C6B0-74E8-45F1-BDC6-E160C64127CB}"/>
              </a:ext>
            </a:extLst>
          </p:cNvPr>
          <p:cNvSpPr txBox="1"/>
          <p:nvPr/>
        </p:nvSpPr>
        <p:spPr>
          <a:xfrm>
            <a:off x="1714876" y="2908155"/>
            <a:ext cx="3759738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آموزش مدل</a:t>
            </a:r>
          </a:p>
        </p:txBody>
      </p:sp>
      <p:sp>
        <p:nvSpPr>
          <p:cNvPr id="33" name="Google Shape;1138;p23">
            <a:extLst>
              <a:ext uri="{FF2B5EF4-FFF2-40B4-BE49-F238E27FC236}">
                <a16:creationId xmlns:a16="http://schemas.microsoft.com/office/drawing/2014/main" id="{33EDED37-C8A4-4D35-A671-E413BA78692F}"/>
              </a:ext>
            </a:extLst>
          </p:cNvPr>
          <p:cNvSpPr txBox="1"/>
          <p:nvPr/>
        </p:nvSpPr>
        <p:spPr>
          <a:xfrm>
            <a:off x="84311" y="2532481"/>
            <a:ext cx="3054522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تعریف مدل</a:t>
            </a:r>
          </a:p>
        </p:txBody>
      </p:sp>
      <p:sp>
        <p:nvSpPr>
          <p:cNvPr id="34" name="Google Shape;1138;p23">
            <a:extLst>
              <a:ext uri="{FF2B5EF4-FFF2-40B4-BE49-F238E27FC236}">
                <a16:creationId xmlns:a16="http://schemas.microsoft.com/office/drawing/2014/main" id="{213A4E03-D703-4193-8967-02F867F8832A}"/>
              </a:ext>
            </a:extLst>
          </p:cNvPr>
          <p:cNvSpPr txBox="1"/>
          <p:nvPr/>
        </p:nvSpPr>
        <p:spPr>
          <a:xfrm>
            <a:off x="348154" y="2902497"/>
            <a:ext cx="2632968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مهندسی درخواست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53A362-3589-482D-9836-2F6553C28432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35" name="Google Shape;1138;p23">
            <a:extLst>
              <a:ext uri="{FF2B5EF4-FFF2-40B4-BE49-F238E27FC236}">
                <a16:creationId xmlns:a16="http://schemas.microsoft.com/office/drawing/2014/main" id="{2E320E24-7370-432F-A1B2-2AD9F997118D}"/>
              </a:ext>
            </a:extLst>
          </p:cNvPr>
          <p:cNvSpPr txBox="1"/>
          <p:nvPr/>
        </p:nvSpPr>
        <p:spPr>
          <a:xfrm>
            <a:off x="3082816" y="3318650"/>
            <a:ext cx="2222726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معیارهای ارزیابی</a:t>
            </a:r>
            <a:endParaRPr lang="fa-IR" sz="1600" dirty="0"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9" name="Google Shape;1138;p23">
            <a:extLst>
              <a:ext uri="{FF2B5EF4-FFF2-40B4-BE49-F238E27FC236}">
                <a16:creationId xmlns:a16="http://schemas.microsoft.com/office/drawing/2014/main" id="{BC512D2C-FAD4-4E5C-91BC-22FB66B68792}"/>
              </a:ext>
            </a:extLst>
          </p:cNvPr>
          <p:cNvSpPr txBox="1"/>
          <p:nvPr/>
        </p:nvSpPr>
        <p:spPr>
          <a:xfrm>
            <a:off x="1371959" y="3650311"/>
            <a:ext cx="3759738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چالش ها</a:t>
            </a:r>
          </a:p>
        </p:txBody>
      </p:sp>
      <p:sp>
        <p:nvSpPr>
          <p:cNvPr id="40" name="Google Shape;1138;p23">
            <a:extLst>
              <a:ext uri="{FF2B5EF4-FFF2-40B4-BE49-F238E27FC236}">
                <a16:creationId xmlns:a16="http://schemas.microsoft.com/office/drawing/2014/main" id="{CBB9E5C7-1AC9-49E5-92B4-9FF075C68E63}"/>
              </a:ext>
            </a:extLst>
          </p:cNvPr>
          <p:cNvSpPr txBox="1"/>
          <p:nvPr/>
        </p:nvSpPr>
        <p:spPr>
          <a:xfrm>
            <a:off x="-258606" y="3274637"/>
            <a:ext cx="3054522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نتایج ارزیابی</a:t>
            </a:r>
          </a:p>
        </p:txBody>
      </p:sp>
      <p:sp>
        <p:nvSpPr>
          <p:cNvPr id="41" name="Google Shape;1138;p23">
            <a:extLst>
              <a:ext uri="{FF2B5EF4-FFF2-40B4-BE49-F238E27FC236}">
                <a16:creationId xmlns:a16="http://schemas.microsoft.com/office/drawing/2014/main" id="{AE2A11F4-0156-4105-9BE0-32CF0FB072ED}"/>
              </a:ext>
            </a:extLst>
          </p:cNvPr>
          <p:cNvSpPr txBox="1"/>
          <p:nvPr/>
        </p:nvSpPr>
        <p:spPr>
          <a:xfrm>
            <a:off x="5237" y="3644653"/>
            <a:ext cx="2632968" cy="3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1" indent="-285750" algn="r" rtl="1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a-IR" sz="1600" dirty="0">
                <a:solidFill>
                  <a:schemeClr val="dk1"/>
                </a:solidFill>
                <a:latin typeface="Fira Sans"/>
                <a:ea typeface="Fira Sans"/>
                <a:cs typeface="B Mitra" panose="00000400000000000000" pitchFamily="2" charset="-78"/>
                <a:sym typeface="Fira Sans"/>
              </a:rPr>
              <a:t>نتیجه گیری و کار های آینده</a:t>
            </a:r>
          </a:p>
        </p:txBody>
      </p:sp>
    </p:spTree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1134;p23">
            <a:extLst>
              <a:ext uri="{FF2B5EF4-FFF2-40B4-BE49-F238E27FC236}">
                <a16:creationId xmlns:a16="http://schemas.microsoft.com/office/drawing/2014/main" id="{C93A372F-00AB-49A8-B079-C4689DAC2965}"/>
              </a:ext>
            </a:extLst>
          </p:cNvPr>
          <p:cNvSpPr txBox="1">
            <a:spLocks/>
          </p:cNvSpPr>
          <p:nvPr/>
        </p:nvSpPr>
        <p:spPr>
          <a:xfrm>
            <a:off x="716475" y="196553"/>
            <a:ext cx="76136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1"/>
            <a:r>
              <a:rPr lang="fa-IR" dirty="0">
                <a:cs typeface="B Titr" panose="00000700000000000000" pitchFamily="2" charset="-78"/>
                <a:sym typeface="Fira Sans"/>
              </a:rPr>
              <a:t>نتایج ارزیابی با روش مهندسی درخواست</a:t>
            </a:r>
          </a:p>
          <a:p>
            <a:pPr rtl="1"/>
            <a:endParaRPr lang="fa-IR" dirty="0"/>
          </a:p>
        </p:txBody>
      </p:sp>
      <p:sp>
        <p:nvSpPr>
          <p:cNvPr id="23" name="Google Shape;1702;p32">
            <a:extLst>
              <a:ext uri="{FF2B5EF4-FFF2-40B4-BE49-F238E27FC236}">
                <a16:creationId xmlns:a16="http://schemas.microsoft.com/office/drawing/2014/main" id="{7EA911A6-C186-430E-8273-F3EA6A20CEF6}"/>
              </a:ext>
            </a:extLst>
          </p:cNvPr>
          <p:cNvSpPr/>
          <p:nvPr/>
        </p:nvSpPr>
        <p:spPr>
          <a:xfrm>
            <a:off x="2249630" y="4427266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703;p32">
            <a:extLst>
              <a:ext uri="{FF2B5EF4-FFF2-40B4-BE49-F238E27FC236}">
                <a16:creationId xmlns:a16="http://schemas.microsoft.com/office/drawing/2014/main" id="{7FA06A72-2147-429F-B5ED-42DA4F3F478D}"/>
              </a:ext>
            </a:extLst>
          </p:cNvPr>
          <p:cNvSpPr/>
          <p:nvPr/>
        </p:nvSpPr>
        <p:spPr>
          <a:xfrm>
            <a:off x="4085811" y="4436705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704;p32">
            <a:extLst>
              <a:ext uri="{FF2B5EF4-FFF2-40B4-BE49-F238E27FC236}">
                <a16:creationId xmlns:a16="http://schemas.microsoft.com/office/drawing/2014/main" id="{CE538E60-64F6-472D-998C-BC44711F1654}"/>
              </a:ext>
            </a:extLst>
          </p:cNvPr>
          <p:cNvSpPr/>
          <p:nvPr/>
        </p:nvSpPr>
        <p:spPr>
          <a:xfrm>
            <a:off x="5918302" y="4439505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139;p23">
            <a:extLst>
              <a:ext uri="{FF2B5EF4-FFF2-40B4-BE49-F238E27FC236}">
                <a16:creationId xmlns:a16="http://schemas.microsoft.com/office/drawing/2014/main" id="{31E41389-D906-40C6-872A-0720737DB1DD}"/>
              </a:ext>
            </a:extLst>
          </p:cNvPr>
          <p:cNvSpPr txBox="1"/>
          <p:nvPr/>
        </p:nvSpPr>
        <p:spPr>
          <a:xfrm>
            <a:off x="5773606" y="4449533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7" name="Google Shape;1139;p23">
            <a:extLst>
              <a:ext uri="{FF2B5EF4-FFF2-40B4-BE49-F238E27FC236}">
                <a16:creationId xmlns:a16="http://schemas.microsoft.com/office/drawing/2014/main" id="{19FC921D-C8DD-47C1-9334-BA0025D5A420}"/>
              </a:ext>
            </a:extLst>
          </p:cNvPr>
          <p:cNvSpPr txBox="1"/>
          <p:nvPr/>
        </p:nvSpPr>
        <p:spPr>
          <a:xfrm>
            <a:off x="3944383" y="446566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8" name="Google Shape;1139;p23">
            <a:extLst>
              <a:ext uri="{FF2B5EF4-FFF2-40B4-BE49-F238E27FC236}">
                <a16:creationId xmlns:a16="http://schemas.microsoft.com/office/drawing/2014/main" id="{4C981A9E-7E63-41BD-B022-7385623171B6}"/>
              </a:ext>
            </a:extLst>
          </p:cNvPr>
          <p:cNvSpPr txBox="1"/>
          <p:nvPr/>
        </p:nvSpPr>
        <p:spPr>
          <a:xfrm>
            <a:off x="1892431" y="4440117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1BC8FA-9F22-41EA-A98E-C8ABB0E7D462}"/>
              </a:ext>
            </a:extLst>
          </p:cNvPr>
          <p:cNvSpPr txBox="1"/>
          <p:nvPr/>
        </p:nvSpPr>
        <p:spPr>
          <a:xfrm>
            <a:off x="2954464" y="49352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483DA-AE65-4574-868F-D4E372865CF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594392" y="1468800"/>
            <a:ext cx="5955215" cy="193142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D0723A-E792-49DC-A504-AE7F4E03C45C}"/>
              </a:ext>
            </a:extLst>
          </p:cNvPr>
          <p:cNvSpPr txBox="1"/>
          <p:nvPr/>
        </p:nvSpPr>
        <p:spPr>
          <a:xfrm>
            <a:off x="8363491" y="121301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25/30</a:t>
            </a:r>
            <a:endParaRPr lang="en-US" dirty="0">
              <a:cs typeface="B Titr" panose="00000700000000000000" pitchFamily="2" charset="-78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1FC727F-8E1B-41A3-AD8C-3FE06A2DA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3586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1134;p23">
            <a:extLst>
              <a:ext uri="{FF2B5EF4-FFF2-40B4-BE49-F238E27FC236}">
                <a16:creationId xmlns:a16="http://schemas.microsoft.com/office/drawing/2014/main" id="{C93A372F-00AB-49A8-B079-C4689DAC2965}"/>
              </a:ext>
            </a:extLst>
          </p:cNvPr>
          <p:cNvSpPr txBox="1">
            <a:spLocks/>
          </p:cNvSpPr>
          <p:nvPr/>
        </p:nvSpPr>
        <p:spPr>
          <a:xfrm>
            <a:off x="665032" y="136533"/>
            <a:ext cx="781393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1"/>
            <a:r>
              <a:rPr lang="fa-IR" dirty="0">
                <a:cs typeface="B Titr" panose="00000700000000000000" pitchFamily="2" charset="-78"/>
                <a:sym typeface="Fira Sans"/>
              </a:rPr>
              <a:t>چالش ها</a:t>
            </a:r>
          </a:p>
          <a:p>
            <a:pPr rtl="1"/>
            <a:endParaRPr lang="fa-I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1E27B9-614E-40DF-9CB6-436196FB8A89}"/>
              </a:ext>
            </a:extLst>
          </p:cNvPr>
          <p:cNvSpPr txBox="1"/>
          <p:nvPr/>
        </p:nvSpPr>
        <p:spPr>
          <a:xfrm>
            <a:off x="1493401" y="1110348"/>
            <a:ext cx="70847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buClr>
                <a:schemeClr val="accent5">
                  <a:lumMod val="50000"/>
                </a:schemeClr>
              </a:buClr>
            </a:pPr>
            <a:r>
              <a:rPr lang="fa-IR" sz="1800" dirty="0">
                <a:cs typeface="B Mitra" panose="00000400000000000000" pitchFamily="2" charset="-78"/>
              </a:rPr>
              <a:t>بهینه‌سازی و آموزش مدل‌های زبانی وسیع</a:t>
            </a:r>
          </a:p>
          <a:p>
            <a:pPr algn="r" rtl="1">
              <a:buClr>
                <a:schemeClr val="accent5">
                  <a:lumMod val="50000"/>
                </a:schemeClr>
              </a:buClr>
            </a:pPr>
            <a:endParaRPr lang="fa-IR" sz="1800" dirty="0">
              <a:cs typeface="B Mitra" panose="00000400000000000000" pitchFamily="2" charset="-78"/>
            </a:endParaRPr>
          </a:p>
          <a:p>
            <a:pPr algn="r" rtl="1">
              <a:buClr>
                <a:schemeClr val="accent5">
                  <a:lumMod val="50000"/>
                </a:schemeClr>
              </a:buClr>
            </a:pPr>
            <a:r>
              <a:rPr lang="fa-IR" sz="1800" dirty="0">
                <a:cs typeface="B Mitra" panose="00000400000000000000" pitchFamily="2" charset="-78"/>
              </a:rPr>
              <a:t>تشخیص دقیق کد بو</a:t>
            </a:r>
          </a:p>
          <a:p>
            <a:pPr algn="r" rtl="1">
              <a:buClr>
                <a:schemeClr val="accent5">
                  <a:lumMod val="50000"/>
                </a:schemeClr>
              </a:buClr>
            </a:pPr>
            <a:endParaRPr lang="fa-IR" sz="1800" dirty="0">
              <a:cs typeface="B Mitra" panose="00000400000000000000" pitchFamily="2" charset="-78"/>
            </a:endParaRPr>
          </a:p>
          <a:p>
            <a:pPr algn="r" rtl="1">
              <a:buClr>
                <a:schemeClr val="accent5">
                  <a:lumMod val="50000"/>
                </a:schemeClr>
              </a:buClr>
            </a:pPr>
            <a:r>
              <a:rPr lang="fa-IR" sz="1800" dirty="0">
                <a:cs typeface="B Mitra" panose="00000400000000000000" pitchFamily="2" charset="-78"/>
              </a:rPr>
              <a:t>استفاده از مدل‌های یادگیری عمیق</a:t>
            </a:r>
          </a:p>
          <a:p>
            <a:pPr algn="r" rtl="1">
              <a:buClr>
                <a:schemeClr val="accent5">
                  <a:lumMod val="50000"/>
                </a:schemeClr>
              </a:buClr>
            </a:pPr>
            <a:endParaRPr lang="en-US" sz="1800" dirty="0">
              <a:cs typeface="B Mitra" panose="00000400000000000000" pitchFamily="2" charset="-78"/>
            </a:endParaRPr>
          </a:p>
          <a:p>
            <a:pPr algn="r" rtl="1">
              <a:buClr>
                <a:schemeClr val="accent5">
                  <a:lumMod val="50000"/>
                </a:schemeClr>
              </a:buClr>
            </a:pPr>
            <a:r>
              <a:rPr lang="fa-IR" sz="1800" dirty="0">
                <a:cs typeface="B Mitra" panose="00000400000000000000" pitchFamily="2" charset="-78"/>
              </a:rPr>
              <a:t>ارزیابی مدل به صورت چند برچسبی</a:t>
            </a:r>
          </a:p>
          <a:p>
            <a:pPr algn="r" rtl="1">
              <a:buClr>
                <a:schemeClr val="accent5">
                  <a:lumMod val="50000"/>
                </a:schemeClr>
              </a:buClr>
            </a:pPr>
            <a:endParaRPr lang="fa-IR" sz="1800" dirty="0">
              <a:cs typeface="B Mitra" panose="00000400000000000000" pitchFamily="2" charset="-78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F817FE2-58D0-4B46-87E6-78621BAEA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17" name="Google Shape;3497;p59">
            <a:extLst>
              <a:ext uri="{FF2B5EF4-FFF2-40B4-BE49-F238E27FC236}">
                <a16:creationId xmlns:a16="http://schemas.microsoft.com/office/drawing/2014/main" id="{224C8187-C17C-4DFB-8A71-2BE4DEA0B164}"/>
              </a:ext>
            </a:extLst>
          </p:cNvPr>
          <p:cNvSpPr/>
          <p:nvPr/>
        </p:nvSpPr>
        <p:spPr>
          <a:xfrm flipH="1">
            <a:off x="8712283" y="1192076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8" name="Google Shape;3497;p59">
            <a:extLst>
              <a:ext uri="{FF2B5EF4-FFF2-40B4-BE49-F238E27FC236}">
                <a16:creationId xmlns:a16="http://schemas.microsoft.com/office/drawing/2014/main" id="{C054F080-4BB3-426A-B588-610A8888E517}"/>
              </a:ext>
            </a:extLst>
          </p:cNvPr>
          <p:cNvSpPr/>
          <p:nvPr/>
        </p:nvSpPr>
        <p:spPr>
          <a:xfrm flipH="1">
            <a:off x="8712283" y="1728293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9" name="Google Shape;3497;p59">
            <a:extLst>
              <a:ext uri="{FF2B5EF4-FFF2-40B4-BE49-F238E27FC236}">
                <a16:creationId xmlns:a16="http://schemas.microsoft.com/office/drawing/2014/main" id="{BC7B8901-E578-48C2-ADC2-869BD87DD92D}"/>
              </a:ext>
            </a:extLst>
          </p:cNvPr>
          <p:cNvSpPr/>
          <p:nvPr/>
        </p:nvSpPr>
        <p:spPr>
          <a:xfrm flipH="1">
            <a:off x="8712283" y="2264510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20" name="Google Shape;3497;p59">
            <a:extLst>
              <a:ext uri="{FF2B5EF4-FFF2-40B4-BE49-F238E27FC236}">
                <a16:creationId xmlns:a16="http://schemas.microsoft.com/office/drawing/2014/main" id="{730CC910-72CB-4DF7-A8E1-A4FFFE7A87E9}"/>
              </a:ext>
            </a:extLst>
          </p:cNvPr>
          <p:cNvSpPr/>
          <p:nvPr/>
        </p:nvSpPr>
        <p:spPr>
          <a:xfrm flipH="1">
            <a:off x="8712283" y="2800727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0D8763-32A1-440A-9CBD-201F32F8F13F}"/>
              </a:ext>
            </a:extLst>
          </p:cNvPr>
          <p:cNvSpPr txBox="1"/>
          <p:nvPr/>
        </p:nvSpPr>
        <p:spPr>
          <a:xfrm>
            <a:off x="8363491" y="121301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26/30</a:t>
            </a:r>
            <a:endParaRPr lang="en-US" dirty="0">
              <a:cs typeface="B Titr" panose="00000700000000000000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41706C-FFC9-4AEA-97B8-46D871410E8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756544" y="1156171"/>
            <a:ext cx="2115491" cy="2115491"/>
          </a:xfrm>
          <a:prstGeom prst="rect">
            <a:avLst/>
          </a:prstGeom>
        </p:spPr>
      </p:pic>
      <p:sp>
        <p:nvSpPr>
          <p:cNvPr id="22" name="Google Shape;1702;p32">
            <a:extLst>
              <a:ext uri="{FF2B5EF4-FFF2-40B4-BE49-F238E27FC236}">
                <a16:creationId xmlns:a16="http://schemas.microsoft.com/office/drawing/2014/main" id="{EE1E38EF-0074-484F-9FDE-BD4CD26AFAF4}"/>
              </a:ext>
            </a:extLst>
          </p:cNvPr>
          <p:cNvSpPr/>
          <p:nvPr/>
        </p:nvSpPr>
        <p:spPr>
          <a:xfrm>
            <a:off x="2249630" y="4427266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703;p32">
            <a:extLst>
              <a:ext uri="{FF2B5EF4-FFF2-40B4-BE49-F238E27FC236}">
                <a16:creationId xmlns:a16="http://schemas.microsoft.com/office/drawing/2014/main" id="{F13BA132-CE38-4E8C-8042-911D49C29824}"/>
              </a:ext>
            </a:extLst>
          </p:cNvPr>
          <p:cNvSpPr/>
          <p:nvPr/>
        </p:nvSpPr>
        <p:spPr>
          <a:xfrm>
            <a:off x="4085811" y="4436705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704;p32">
            <a:extLst>
              <a:ext uri="{FF2B5EF4-FFF2-40B4-BE49-F238E27FC236}">
                <a16:creationId xmlns:a16="http://schemas.microsoft.com/office/drawing/2014/main" id="{8A8BB454-EE2A-4119-A541-8B4F2D13D006}"/>
              </a:ext>
            </a:extLst>
          </p:cNvPr>
          <p:cNvSpPr/>
          <p:nvPr/>
        </p:nvSpPr>
        <p:spPr>
          <a:xfrm>
            <a:off x="5918302" y="4439505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139;p23">
            <a:extLst>
              <a:ext uri="{FF2B5EF4-FFF2-40B4-BE49-F238E27FC236}">
                <a16:creationId xmlns:a16="http://schemas.microsoft.com/office/drawing/2014/main" id="{90EFD742-7FEB-4C5F-ABEF-F6E9F7C79C8C}"/>
              </a:ext>
            </a:extLst>
          </p:cNvPr>
          <p:cNvSpPr txBox="1"/>
          <p:nvPr/>
        </p:nvSpPr>
        <p:spPr>
          <a:xfrm>
            <a:off x="5773606" y="4449533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2" name="Google Shape;1139;p23">
            <a:extLst>
              <a:ext uri="{FF2B5EF4-FFF2-40B4-BE49-F238E27FC236}">
                <a16:creationId xmlns:a16="http://schemas.microsoft.com/office/drawing/2014/main" id="{F2706B1A-4863-4027-B750-7766AC32780B}"/>
              </a:ext>
            </a:extLst>
          </p:cNvPr>
          <p:cNvSpPr txBox="1"/>
          <p:nvPr/>
        </p:nvSpPr>
        <p:spPr>
          <a:xfrm>
            <a:off x="3944383" y="446566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3" name="Google Shape;1139;p23">
            <a:extLst>
              <a:ext uri="{FF2B5EF4-FFF2-40B4-BE49-F238E27FC236}">
                <a16:creationId xmlns:a16="http://schemas.microsoft.com/office/drawing/2014/main" id="{6C3A6FF8-639A-45F8-BE38-18D3074D72CB}"/>
              </a:ext>
            </a:extLst>
          </p:cNvPr>
          <p:cNvSpPr txBox="1"/>
          <p:nvPr/>
        </p:nvSpPr>
        <p:spPr>
          <a:xfrm>
            <a:off x="1892431" y="4440117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16BA2C9-9A92-4176-816E-F0E2F169B6B7}"/>
              </a:ext>
            </a:extLst>
          </p:cNvPr>
          <p:cNvSpPr txBox="1"/>
          <p:nvPr/>
        </p:nvSpPr>
        <p:spPr>
          <a:xfrm>
            <a:off x="2954464" y="49352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15123456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1134;p23">
            <a:extLst>
              <a:ext uri="{FF2B5EF4-FFF2-40B4-BE49-F238E27FC236}">
                <a16:creationId xmlns:a16="http://schemas.microsoft.com/office/drawing/2014/main" id="{C93A372F-00AB-49A8-B079-C4689DAC2965}"/>
              </a:ext>
            </a:extLst>
          </p:cNvPr>
          <p:cNvSpPr txBox="1">
            <a:spLocks/>
          </p:cNvSpPr>
          <p:nvPr/>
        </p:nvSpPr>
        <p:spPr>
          <a:xfrm>
            <a:off x="716475" y="196553"/>
            <a:ext cx="76136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1"/>
            <a:r>
              <a:rPr lang="fa-IR" dirty="0">
                <a:cs typeface="B Titr" panose="00000700000000000000" pitchFamily="2" charset="-78"/>
                <a:sym typeface="Fira Sans"/>
              </a:rPr>
              <a:t>نتیجه گیری</a:t>
            </a:r>
          </a:p>
          <a:p>
            <a:pPr rtl="1"/>
            <a:endParaRPr lang="fa-IR" dirty="0"/>
          </a:p>
        </p:txBody>
      </p:sp>
      <p:sp>
        <p:nvSpPr>
          <p:cNvPr id="23" name="Google Shape;1702;p32">
            <a:extLst>
              <a:ext uri="{FF2B5EF4-FFF2-40B4-BE49-F238E27FC236}">
                <a16:creationId xmlns:a16="http://schemas.microsoft.com/office/drawing/2014/main" id="{7EA911A6-C186-430E-8273-F3EA6A20CEF6}"/>
              </a:ext>
            </a:extLst>
          </p:cNvPr>
          <p:cNvSpPr/>
          <p:nvPr/>
        </p:nvSpPr>
        <p:spPr>
          <a:xfrm>
            <a:off x="2249630" y="4427266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703;p32">
            <a:extLst>
              <a:ext uri="{FF2B5EF4-FFF2-40B4-BE49-F238E27FC236}">
                <a16:creationId xmlns:a16="http://schemas.microsoft.com/office/drawing/2014/main" id="{7FA06A72-2147-429F-B5ED-42DA4F3F478D}"/>
              </a:ext>
            </a:extLst>
          </p:cNvPr>
          <p:cNvSpPr/>
          <p:nvPr/>
        </p:nvSpPr>
        <p:spPr>
          <a:xfrm>
            <a:off x="4085811" y="4436705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704;p32">
            <a:extLst>
              <a:ext uri="{FF2B5EF4-FFF2-40B4-BE49-F238E27FC236}">
                <a16:creationId xmlns:a16="http://schemas.microsoft.com/office/drawing/2014/main" id="{CE538E60-64F6-472D-998C-BC44711F1654}"/>
              </a:ext>
            </a:extLst>
          </p:cNvPr>
          <p:cNvSpPr/>
          <p:nvPr/>
        </p:nvSpPr>
        <p:spPr>
          <a:xfrm>
            <a:off x="5918302" y="4439505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139;p23">
            <a:extLst>
              <a:ext uri="{FF2B5EF4-FFF2-40B4-BE49-F238E27FC236}">
                <a16:creationId xmlns:a16="http://schemas.microsoft.com/office/drawing/2014/main" id="{31E41389-D906-40C6-872A-0720737DB1DD}"/>
              </a:ext>
            </a:extLst>
          </p:cNvPr>
          <p:cNvSpPr txBox="1"/>
          <p:nvPr/>
        </p:nvSpPr>
        <p:spPr>
          <a:xfrm>
            <a:off x="5773606" y="4449533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7" name="Google Shape;1139;p23">
            <a:extLst>
              <a:ext uri="{FF2B5EF4-FFF2-40B4-BE49-F238E27FC236}">
                <a16:creationId xmlns:a16="http://schemas.microsoft.com/office/drawing/2014/main" id="{19FC921D-C8DD-47C1-9334-BA0025D5A420}"/>
              </a:ext>
            </a:extLst>
          </p:cNvPr>
          <p:cNvSpPr txBox="1"/>
          <p:nvPr/>
        </p:nvSpPr>
        <p:spPr>
          <a:xfrm>
            <a:off x="3944383" y="446566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8" name="Google Shape;1139;p23">
            <a:extLst>
              <a:ext uri="{FF2B5EF4-FFF2-40B4-BE49-F238E27FC236}">
                <a16:creationId xmlns:a16="http://schemas.microsoft.com/office/drawing/2014/main" id="{4C981A9E-7E63-41BD-B022-7385623171B6}"/>
              </a:ext>
            </a:extLst>
          </p:cNvPr>
          <p:cNvSpPr txBox="1"/>
          <p:nvPr/>
        </p:nvSpPr>
        <p:spPr>
          <a:xfrm>
            <a:off x="1892431" y="4440117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1BC8FA-9F22-41EA-A98E-C8ABB0E7D462}"/>
              </a:ext>
            </a:extLst>
          </p:cNvPr>
          <p:cNvSpPr txBox="1"/>
          <p:nvPr/>
        </p:nvSpPr>
        <p:spPr>
          <a:xfrm>
            <a:off x="2954464" y="49352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667E2C9-E79A-4CDB-AEC7-B7D45E133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3956ABAA-E765-4202-A6E3-2B2B175B65BB}"/>
              </a:ext>
            </a:extLst>
          </p:cNvPr>
          <p:cNvSpPr txBox="1"/>
          <p:nvPr/>
        </p:nvSpPr>
        <p:spPr>
          <a:xfrm>
            <a:off x="8363491" y="121301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27/30</a:t>
            </a:r>
            <a:endParaRPr lang="en-US" dirty="0">
              <a:cs typeface="B Titr" panose="00000700000000000000" pitchFamily="2" charset="-78"/>
            </a:endParaRPr>
          </a:p>
        </p:txBody>
      </p:sp>
      <p:sp>
        <p:nvSpPr>
          <p:cNvPr id="38" name="Google Shape;3497;p59">
            <a:extLst>
              <a:ext uri="{FF2B5EF4-FFF2-40B4-BE49-F238E27FC236}">
                <a16:creationId xmlns:a16="http://schemas.microsoft.com/office/drawing/2014/main" id="{702F984B-8671-44BB-BA3F-0DE042C400A6}"/>
              </a:ext>
            </a:extLst>
          </p:cNvPr>
          <p:cNvSpPr/>
          <p:nvPr/>
        </p:nvSpPr>
        <p:spPr>
          <a:xfrm flipH="1">
            <a:off x="8480400" y="1304861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0BB31B9-DE0B-4755-976C-EB8C217E5919}"/>
              </a:ext>
            </a:extLst>
          </p:cNvPr>
          <p:cNvSpPr txBox="1"/>
          <p:nvPr/>
        </p:nvSpPr>
        <p:spPr>
          <a:xfrm>
            <a:off x="1235699" y="1249155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buClr>
                <a:schemeClr val="accent5">
                  <a:lumMod val="50000"/>
                </a:schemeClr>
              </a:buClr>
            </a:pPr>
            <a:r>
              <a:rPr lang="fa-IR" sz="1600" dirty="0">
                <a:cs typeface="B Mitra" panose="00000400000000000000" pitchFamily="2" charset="-78"/>
              </a:rPr>
              <a:t>پیشرفت‌ نتایج با استفاده از </a:t>
            </a:r>
            <a:r>
              <a:rPr lang="fa-IR" sz="1600" dirty="0" err="1">
                <a:cs typeface="B Mitra" panose="00000400000000000000" pitchFamily="2" charset="-78"/>
              </a:rPr>
              <a:t>مدل‌های</a:t>
            </a:r>
            <a:r>
              <a:rPr lang="fa-IR" sz="1600" dirty="0">
                <a:cs typeface="B Mitra" panose="00000400000000000000" pitchFamily="2" charset="-78"/>
              </a:rPr>
              <a:t> زبانی وسیع</a:t>
            </a:r>
          </a:p>
        </p:txBody>
      </p:sp>
      <p:sp>
        <p:nvSpPr>
          <p:cNvPr id="40" name="Google Shape;3497;p59">
            <a:extLst>
              <a:ext uri="{FF2B5EF4-FFF2-40B4-BE49-F238E27FC236}">
                <a16:creationId xmlns:a16="http://schemas.microsoft.com/office/drawing/2014/main" id="{4A65D6DD-94C9-43AF-9481-CB490D8AE1BE}"/>
              </a:ext>
            </a:extLst>
          </p:cNvPr>
          <p:cNvSpPr/>
          <p:nvPr/>
        </p:nvSpPr>
        <p:spPr>
          <a:xfrm flipH="1">
            <a:off x="8480400" y="2220372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5FF86D8-48F9-4582-AD22-219E0BDC33CC}"/>
              </a:ext>
            </a:extLst>
          </p:cNvPr>
          <p:cNvSpPr txBox="1"/>
          <p:nvPr/>
        </p:nvSpPr>
        <p:spPr>
          <a:xfrm>
            <a:off x="1235699" y="2164666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buClr>
                <a:schemeClr val="accent5">
                  <a:lumMod val="50000"/>
                </a:schemeClr>
              </a:buClr>
            </a:pPr>
            <a:r>
              <a:rPr lang="fa-IR" sz="1600" dirty="0">
                <a:cs typeface="B Mitra" panose="00000400000000000000" pitchFamily="2" charset="-78"/>
              </a:rPr>
              <a:t>راهکارهای </a:t>
            </a:r>
            <a:r>
              <a:rPr lang="fa-IR" sz="1600" dirty="0" err="1">
                <a:cs typeface="B Mitra" panose="00000400000000000000" pitchFamily="2" charset="-78"/>
              </a:rPr>
              <a:t>بهینه‌سازی</a:t>
            </a:r>
            <a:r>
              <a:rPr lang="fa-IR" sz="1600" dirty="0">
                <a:cs typeface="B Mitra" panose="00000400000000000000" pitchFamily="2" charset="-78"/>
              </a:rPr>
              <a:t> برای </a:t>
            </a:r>
            <a:r>
              <a:rPr lang="fa-IR" sz="1600" dirty="0" err="1">
                <a:cs typeface="B Mitra" panose="00000400000000000000" pitchFamily="2" charset="-78"/>
              </a:rPr>
              <a:t>چالش‌ها</a:t>
            </a:r>
            <a:endParaRPr lang="fa-IR" sz="1600" dirty="0">
              <a:cs typeface="B Mitra" panose="00000400000000000000" pitchFamily="2" charset="-78"/>
            </a:endParaRPr>
          </a:p>
        </p:txBody>
      </p:sp>
      <p:sp>
        <p:nvSpPr>
          <p:cNvPr id="42" name="Google Shape;3497;p59">
            <a:extLst>
              <a:ext uri="{FF2B5EF4-FFF2-40B4-BE49-F238E27FC236}">
                <a16:creationId xmlns:a16="http://schemas.microsoft.com/office/drawing/2014/main" id="{4C96FC31-7721-452E-B491-01A7B96A7FCC}"/>
              </a:ext>
            </a:extLst>
          </p:cNvPr>
          <p:cNvSpPr/>
          <p:nvPr/>
        </p:nvSpPr>
        <p:spPr>
          <a:xfrm flipH="1">
            <a:off x="8480400" y="3060454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D263E3E-9876-412E-9229-F48D3228325E}"/>
              </a:ext>
            </a:extLst>
          </p:cNvPr>
          <p:cNvSpPr txBox="1"/>
          <p:nvPr/>
        </p:nvSpPr>
        <p:spPr>
          <a:xfrm>
            <a:off x="1235699" y="3004748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>
              <a:buClr>
                <a:schemeClr val="accent5">
                  <a:lumMod val="50000"/>
                </a:schemeClr>
              </a:buClr>
            </a:pPr>
            <a:r>
              <a:rPr lang="fa-IR" sz="1600" dirty="0">
                <a:cs typeface="B Mitra" panose="00000400000000000000" pitchFamily="2" charset="-78"/>
              </a:rPr>
              <a:t>استفاده از هوش مصنوعی در صنعت </a:t>
            </a:r>
            <a:r>
              <a:rPr lang="fa-IR" sz="1600" dirty="0" err="1">
                <a:cs typeface="B Mitra" panose="00000400000000000000" pitchFamily="2" charset="-78"/>
              </a:rPr>
              <a:t>نرم‌افزار</a:t>
            </a:r>
            <a:endParaRPr lang="fa-IR" sz="1600" dirty="0">
              <a:cs typeface="B Mitr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36058973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1134;p23">
            <a:extLst>
              <a:ext uri="{FF2B5EF4-FFF2-40B4-BE49-F238E27FC236}">
                <a16:creationId xmlns:a16="http://schemas.microsoft.com/office/drawing/2014/main" id="{C93A372F-00AB-49A8-B079-C4689DAC2965}"/>
              </a:ext>
            </a:extLst>
          </p:cNvPr>
          <p:cNvSpPr txBox="1">
            <a:spLocks/>
          </p:cNvSpPr>
          <p:nvPr/>
        </p:nvSpPr>
        <p:spPr>
          <a:xfrm>
            <a:off x="716475" y="196553"/>
            <a:ext cx="76136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1"/>
            <a:r>
              <a:rPr lang="fa-IR" dirty="0">
                <a:cs typeface="B Titr" panose="00000700000000000000" pitchFamily="2" charset="-78"/>
                <a:sym typeface="Fira Sans"/>
              </a:rPr>
              <a:t>کارهای آینده</a:t>
            </a:r>
          </a:p>
          <a:p>
            <a:pPr rtl="1"/>
            <a:endParaRPr lang="fa-IR" dirty="0"/>
          </a:p>
        </p:txBody>
      </p:sp>
      <p:sp>
        <p:nvSpPr>
          <p:cNvPr id="23" name="Google Shape;1702;p32">
            <a:extLst>
              <a:ext uri="{FF2B5EF4-FFF2-40B4-BE49-F238E27FC236}">
                <a16:creationId xmlns:a16="http://schemas.microsoft.com/office/drawing/2014/main" id="{7EA911A6-C186-430E-8273-F3EA6A20CEF6}"/>
              </a:ext>
            </a:extLst>
          </p:cNvPr>
          <p:cNvSpPr/>
          <p:nvPr/>
        </p:nvSpPr>
        <p:spPr>
          <a:xfrm>
            <a:off x="2249630" y="4427266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703;p32">
            <a:extLst>
              <a:ext uri="{FF2B5EF4-FFF2-40B4-BE49-F238E27FC236}">
                <a16:creationId xmlns:a16="http://schemas.microsoft.com/office/drawing/2014/main" id="{7FA06A72-2147-429F-B5ED-42DA4F3F478D}"/>
              </a:ext>
            </a:extLst>
          </p:cNvPr>
          <p:cNvSpPr/>
          <p:nvPr/>
        </p:nvSpPr>
        <p:spPr>
          <a:xfrm>
            <a:off x="4085811" y="4436705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704;p32">
            <a:extLst>
              <a:ext uri="{FF2B5EF4-FFF2-40B4-BE49-F238E27FC236}">
                <a16:creationId xmlns:a16="http://schemas.microsoft.com/office/drawing/2014/main" id="{CE538E60-64F6-472D-998C-BC44711F1654}"/>
              </a:ext>
            </a:extLst>
          </p:cNvPr>
          <p:cNvSpPr/>
          <p:nvPr/>
        </p:nvSpPr>
        <p:spPr>
          <a:xfrm>
            <a:off x="5918302" y="4439505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1139;p23">
            <a:extLst>
              <a:ext uri="{FF2B5EF4-FFF2-40B4-BE49-F238E27FC236}">
                <a16:creationId xmlns:a16="http://schemas.microsoft.com/office/drawing/2014/main" id="{31E41389-D906-40C6-872A-0720737DB1DD}"/>
              </a:ext>
            </a:extLst>
          </p:cNvPr>
          <p:cNvSpPr txBox="1"/>
          <p:nvPr/>
        </p:nvSpPr>
        <p:spPr>
          <a:xfrm>
            <a:off x="5773606" y="4449533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7" name="Google Shape;1139;p23">
            <a:extLst>
              <a:ext uri="{FF2B5EF4-FFF2-40B4-BE49-F238E27FC236}">
                <a16:creationId xmlns:a16="http://schemas.microsoft.com/office/drawing/2014/main" id="{19FC921D-C8DD-47C1-9334-BA0025D5A420}"/>
              </a:ext>
            </a:extLst>
          </p:cNvPr>
          <p:cNvSpPr txBox="1"/>
          <p:nvPr/>
        </p:nvSpPr>
        <p:spPr>
          <a:xfrm>
            <a:off x="3944383" y="446566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28" name="Google Shape;1139;p23">
            <a:extLst>
              <a:ext uri="{FF2B5EF4-FFF2-40B4-BE49-F238E27FC236}">
                <a16:creationId xmlns:a16="http://schemas.microsoft.com/office/drawing/2014/main" id="{4C981A9E-7E63-41BD-B022-7385623171B6}"/>
              </a:ext>
            </a:extLst>
          </p:cNvPr>
          <p:cNvSpPr txBox="1"/>
          <p:nvPr/>
        </p:nvSpPr>
        <p:spPr>
          <a:xfrm>
            <a:off x="1892431" y="4440117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1BC8FA-9F22-41EA-A98E-C8ABB0E7D462}"/>
              </a:ext>
            </a:extLst>
          </p:cNvPr>
          <p:cNvSpPr txBox="1"/>
          <p:nvPr/>
        </p:nvSpPr>
        <p:spPr>
          <a:xfrm>
            <a:off x="2954464" y="4935212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5" name="Google Shape;3497;p59">
            <a:extLst>
              <a:ext uri="{FF2B5EF4-FFF2-40B4-BE49-F238E27FC236}">
                <a16:creationId xmlns:a16="http://schemas.microsoft.com/office/drawing/2014/main" id="{DE77E294-84D8-43A3-BB03-55B15C207D44}"/>
              </a:ext>
            </a:extLst>
          </p:cNvPr>
          <p:cNvSpPr/>
          <p:nvPr/>
        </p:nvSpPr>
        <p:spPr>
          <a:xfrm flipH="1">
            <a:off x="8457314" y="1864234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sz="1600">
              <a:solidFill>
                <a:schemeClr val="accent5">
                  <a:lumMod val="25000"/>
                </a:schemeClr>
              </a:solidFill>
              <a:cs typeface="B Mitra" panose="00000400000000000000" pitchFamily="2" charset="-7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F84EC0-86CB-48F6-80BD-A66C4511D7A1}"/>
              </a:ext>
            </a:extLst>
          </p:cNvPr>
          <p:cNvSpPr txBox="1"/>
          <p:nvPr/>
        </p:nvSpPr>
        <p:spPr>
          <a:xfrm>
            <a:off x="1212613" y="1808528"/>
            <a:ext cx="71175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گسترش مجموعه داده ها 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17" name="Google Shape;3497;p59">
            <a:extLst>
              <a:ext uri="{FF2B5EF4-FFF2-40B4-BE49-F238E27FC236}">
                <a16:creationId xmlns:a16="http://schemas.microsoft.com/office/drawing/2014/main" id="{B580E076-8276-4798-A701-3068B912532E}"/>
              </a:ext>
            </a:extLst>
          </p:cNvPr>
          <p:cNvSpPr/>
          <p:nvPr/>
        </p:nvSpPr>
        <p:spPr>
          <a:xfrm flipH="1">
            <a:off x="5263483" y="1861676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49FDA7-8B05-4004-9801-0B48C693F2D2}"/>
              </a:ext>
            </a:extLst>
          </p:cNvPr>
          <p:cNvSpPr txBox="1"/>
          <p:nvPr/>
        </p:nvSpPr>
        <p:spPr>
          <a:xfrm>
            <a:off x="2702972" y="1805970"/>
            <a:ext cx="2433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بهينه سازي مدل  </a:t>
            </a:r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19" name="Google Shape;3497;p59">
            <a:extLst>
              <a:ext uri="{FF2B5EF4-FFF2-40B4-BE49-F238E27FC236}">
                <a16:creationId xmlns:a16="http://schemas.microsoft.com/office/drawing/2014/main" id="{12F6957F-276E-47BE-AD2F-45B6C029B2C0}"/>
              </a:ext>
            </a:extLst>
          </p:cNvPr>
          <p:cNvSpPr/>
          <p:nvPr/>
        </p:nvSpPr>
        <p:spPr>
          <a:xfrm flipH="1">
            <a:off x="2387951" y="1861676"/>
            <a:ext cx="206400" cy="20640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0A5E8D-30DE-4523-8003-650D8EA86AE0}"/>
              </a:ext>
            </a:extLst>
          </p:cNvPr>
          <p:cNvSpPr txBox="1"/>
          <p:nvPr/>
        </p:nvSpPr>
        <p:spPr>
          <a:xfrm>
            <a:off x="0" y="1805970"/>
            <a:ext cx="22607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Mitra" panose="00000400000000000000" pitchFamily="2" charset="-78"/>
              </a:rPr>
              <a:t>تشخيص در زمان واقعي </a:t>
            </a:r>
            <a:endParaRPr lang="en-US" sz="1600" dirty="0">
              <a:cs typeface="B Mitra" panose="00000400000000000000" pitchFamily="2" charset="-7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5B74B1-2B73-4843-A538-1B8B62A53AF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99219" l="9961" r="89844">
                        <a14:foregroundMark x1="19173" y1="66311" x2="20313" y2="67773"/>
                        <a14:foregroundMark x1="11328" y1="56250" x2="15136" y2="61133"/>
                        <a14:foregroundMark x1="20313" y1="67773" x2="43613" y2="76367"/>
                        <a14:foregroundMark x1="76654" y1="66331" x2="80817" y2="79884"/>
                        <a14:foregroundMark x1="81774" y1="86248" x2="81641" y2="86328"/>
                        <a14:foregroundMark x1="57285" y1="76402" x2="59375" y2="99219"/>
                        <a14:backgroundMark x1="81055" y1="52539" x2="67188" y2="52734"/>
                        <a14:backgroundMark x1="64258" y1="43359" x2="58203" y2="53125"/>
                        <a14:backgroundMark x1="40039" y1="38086" x2="33984" y2="50195"/>
                        <a14:backgroundMark x1="47070" y1="19922" x2="51758" y2="37305"/>
                        <a14:backgroundMark x1="67188" y1="13281" x2="68359" y2="27344"/>
                        <a14:backgroundMark x1="70313" y1="32813" x2="72852" y2="40039"/>
                        <a14:backgroundMark x1="76953" y1="30859" x2="71484" y2="44727"/>
                        <a14:backgroundMark x1="60547" y1="33203" x2="59180" y2="41211"/>
                        <a14:backgroundMark x1="63477" y1="25586" x2="63672" y2="36523"/>
                        <a14:backgroundMark x1="61133" y1="15430" x2="61133" y2="27734"/>
                        <a14:backgroundMark x1="59570" y1="40430" x2="55078" y2="56055"/>
                        <a14:backgroundMark x1="55664" y1="47461" x2="52148" y2="47852"/>
                        <a14:backgroundMark x1="57422" y1="55469" x2="55273" y2="70117"/>
                        <a14:backgroundMark x1="74219" y1="53320" x2="74414" y2="60742"/>
                        <a14:backgroundMark x1="76367" y1="58008" x2="68359" y2="66211"/>
                        <a14:backgroundMark x1="68359" y1="66211" x2="52734" y2="71680"/>
                        <a14:backgroundMark x1="36914" y1="25977" x2="25586" y2="45313"/>
                        <a14:backgroundMark x1="48633" y1="19141" x2="55273" y2="22656"/>
                        <a14:backgroundMark x1="38086" y1="11133" x2="32617" y2="25977"/>
                        <a14:backgroundMark x1="32617" y1="25977" x2="32617" y2="25977"/>
                        <a14:backgroundMark x1="60156" y1="39258" x2="51172" y2="41797"/>
                        <a14:backgroundMark x1="76367" y1="47656" x2="67773" y2="47656"/>
                        <a14:backgroundMark x1="53906" y1="33398" x2="53125" y2="38086"/>
                        <a14:backgroundMark x1="49023" y1="63477" x2="49023" y2="77930"/>
                        <a14:backgroundMark x1="56445" y1="70703" x2="52539" y2="75781"/>
                        <a14:backgroundMark x1="78320" y1="63867" x2="74609" y2="65430"/>
                        <a14:backgroundMark x1="17773" y1="62695" x2="17969" y2="65625"/>
                        <a14:backgroundMark x1="18555" y1="63867" x2="18750" y2="65430"/>
                        <a14:backgroundMark x1="18164" y1="63867" x2="16797" y2="62305"/>
                        <a14:backgroundMark x1="17773" y1="63672" x2="16992" y2="62695"/>
                        <a14:backgroundMark x1="72266" y1="62305" x2="76758" y2="65430"/>
                        <a14:backgroundMark x1="77148" y1="64453" x2="76367" y2="66211"/>
                        <a14:backgroundMark x1="76758" y1="65625" x2="76953" y2="66211"/>
                        <a14:backgroundMark x1="84375" y1="83789" x2="81641" y2="86133"/>
                        <a14:backgroundMark x1="83008" y1="83789" x2="81836" y2="83203"/>
                        <a14:backgroundMark x1="83203" y1="83789" x2="81641" y2="84961"/>
                        <a14:backgroundMark x1="44922" y1="72852" x2="44922" y2="76758"/>
                        <a14:backgroundMark x1="44922" y1="76367" x2="44531" y2="76367"/>
                        <a14:backgroundMark x1="45898" y1="75781" x2="44922" y2="76758"/>
                        <a14:backgroundMark x1="16797" y1="61133" x2="16797" y2="62500"/>
                        <a14:backgroundMark x1="16992" y1="62305" x2="16602" y2="62891"/>
                        <a14:backgroundMark x1="18359" y1="64844" x2="18945" y2="66016"/>
                        <a14:backgroundMark x1="45508" y1="75586" x2="44531" y2="76367"/>
                        <a14:backgroundMark x1="45898" y1="76172" x2="44922" y2="76758"/>
                        <a14:backgroundMark x1="44727" y1="76367" x2="44727" y2="76563"/>
                        <a14:backgroundMark x1="44531" y1="76367" x2="44727" y2="76953"/>
                        <a14:backgroundMark x1="44336" y1="75586" x2="43945" y2="7597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82198" y="2238216"/>
            <a:ext cx="1979604" cy="19796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8F3E38-A140-41E8-8684-4E01759692B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9908" y1="62500" x2="59908" y2="62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35502" y="2567460"/>
            <a:ext cx="1340655" cy="143332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A7491B5-3153-4627-B604-BCCDBDF3FB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68" y="121301"/>
            <a:ext cx="882264" cy="88226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3F7B881-7D70-45CC-860C-3932BEE8C905}"/>
              </a:ext>
            </a:extLst>
          </p:cNvPr>
          <p:cNvSpPr txBox="1"/>
          <p:nvPr/>
        </p:nvSpPr>
        <p:spPr>
          <a:xfrm>
            <a:off x="8363491" y="121301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28/30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48119306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67EF89-5CF7-4A82-B788-48DCF3EC6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8" y="0"/>
            <a:ext cx="764441" cy="7644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FB46A1-627B-49AC-AE29-1BA43386C70C}"/>
              </a:ext>
            </a:extLst>
          </p:cNvPr>
          <p:cNvSpPr txBox="1"/>
          <p:nvPr/>
        </p:nvSpPr>
        <p:spPr>
          <a:xfrm>
            <a:off x="8363491" y="121301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29/30</a:t>
            </a:r>
            <a:endParaRPr lang="en-US" dirty="0">
              <a:cs typeface="B Titr" panose="00000700000000000000" pitchFamily="2" charset="-78"/>
            </a:endParaRPr>
          </a:p>
        </p:txBody>
      </p:sp>
      <p:sp>
        <p:nvSpPr>
          <p:cNvPr id="30" name="Google Shape;1134;p23">
            <a:extLst>
              <a:ext uri="{FF2B5EF4-FFF2-40B4-BE49-F238E27FC236}">
                <a16:creationId xmlns:a16="http://schemas.microsoft.com/office/drawing/2014/main" id="{E7B7E779-81F1-427B-B4C6-AFEEF1174F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28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منابع</a:t>
            </a:r>
            <a:br>
              <a:rPr lang="fa-IR" sz="4800" dirty="0"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lang="fa-IR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06BF81-E4D8-4BFC-B7BD-FFE36B94DAAD}"/>
              </a:ext>
            </a:extLst>
          </p:cNvPr>
          <p:cNvSpPr txBox="1"/>
          <p:nvPr/>
        </p:nvSpPr>
        <p:spPr>
          <a:xfrm>
            <a:off x="780509" y="1065182"/>
            <a:ext cx="733389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F. AL-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Jibory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“Code smells in software: Review,” International Journal of Nonlinear Analysis and Applications, vol. 14, no. 1, pp. 1339–1345, 2023. [Online]. Available: 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https://ijnaa.semnan.ac.ir/article_ 7029.html</a:t>
            </a:r>
            <a:endParaRPr lang="en-US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endParaRPr lang="en-US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Touvron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Lavril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G.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Izacard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X. Martinet, M.-A.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Lachaux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T. Lacroix, B.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Rozière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N. Goyal, E. Hambro, F.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Azhar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A. Rodriguez, A.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Joulin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E. Grave, and G.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Lample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“Llama: Open and efficient foundation language models,” 2023.</a:t>
            </a:r>
            <a:endParaRPr lang="fa-IR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5">
                  <a:lumMod val="25000"/>
                </a:schemeClr>
              </a:buClr>
            </a:pPr>
            <a:endParaRPr lang="en-US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Guggulothu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S. A.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Moiz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“Code smell detection using multi-label classification approach,” Software Quality Journal, vol. 28, pp. 1063–1086, 2020.</a:t>
            </a: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endParaRPr lang="en-US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Y. Li and X. Zhang, “Multi-label code smell detection with hybrid model based on deep learning,” 07 2022, pp. 42–47</a:t>
            </a:r>
            <a:endParaRPr lang="fa-IR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endParaRPr lang="en-US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Bogatinovski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L.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Todorovski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S.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Džeroski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D.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Kocev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“Comprehensive comparative study of multi-label classification methods,” Expert Systems with Applications, vol. 223, p. 117225, 2022. [Online]. Available: </a:t>
            </a:r>
            <a:r>
              <a:rPr lang="en-US" sz="1200" u="sng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https://www.sciencedirect.com/science/article/pii/S0957417422205991</a:t>
            </a:r>
            <a:endParaRPr lang="fa-IR" sz="1200" u="sng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endParaRPr lang="en-US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01A132-DCAD-41F2-B2E6-7E5CC94091A0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66521625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67EF89-5CF7-4A82-B788-48DCF3EC6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8" y="0"/>
            <a:ext cx="764441" cy="764441"/>
          </a:xfrm>
          <a:prstGeom prst="rect">
            <a:avLst/>
          </a:prstGeom>
        </p:spPr>
      </p:pic>
      <p:sp>
        <p:nvSpPr>
          <p:cNvPr id="30" name="Google Shape;1134;p23">
            <a:extLst>
              <a:ext uri="{FF2B5EF4-FFF2-40B4-BE49-F238E27FC236}">
                <a16:creationId xmlns:a16="http://schemas.microsoft.com/office/drawing/2014/main" id="{E7B7E779-81F1-427B-B4C6-AFEEF1174F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92847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منابع</a:t>
            </a:r>
            <a:br>
              <a:rPr lang="fa-IR" sz="4800" dirty="0"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lang="fa-IR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06BF81-E4D8-4BFC-B7BD-FFE36B94DAAD}"/>
              </a:ext>
            </a:extLst>
          </p:cNvPr>
          <p:cNvSpPr txBox="1"/>
          <p:nvPr/>
        </p:nvSpPr>
        <p:spPr>
          <a:xfrm>
            <a:off x="905054" y="1123185"/>
            <a:ext cx="73338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 R. J, K. VM, H.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Warrier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Y. Gupta, “Fine tuning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llm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enterprise: Practical guidelines and recommendations,” 2024. [Online]. Available: https://arxiv.org/abs/2404.10779 </a:t>
            </a:r>
            <a:endParaRPr lang="fa-IR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endParaRPr lang="fa-IR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Dettmers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Pagnoni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A. Holtzman, and L.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Zettlemoyer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Qlora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Efficient finetuning of quantized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llms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,”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arXiv:2305.14314, 2023.</a:t>
            </a:r>
            <a:endParaRPr lang="fa-IR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endParaRPr lang="fa-IR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accent5">
                  <a:lumMod val="25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M. </a:t>
            </a:r>
            <a:r>
              <a:rPr lang="en-US" sz="1200" dirty="0" err="1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Hossin</a:t>
            </a:r>
            <a:r>
              <a:rPr lang="en-US" sz="1200" dirty="0">
                <a:solidFill>
                  <a:schemeClr val="accent5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S. M.N, “A review on evaluation metrics for data classification evaluations,” International Journal of Data Mining and Knowledge Management Process, vol. 5, pp. 01–11, 03 2015. </a:t>
            </a:r>
            <a:endParaRPr lang="fa-IR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Clr>
                <a:schemeClr val="accent5">
                  <a:lumMod val="25000"/>
                </a:schemeClr>
              </a:buClr>
            </a:pPr>
            <a:endParaRPr lang="fa-IR" sz="1200" dirty="0">
              <a:solidFill>
                <a:schemeClr val="accent5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092D94-9F36-4868-A00E-29520BCD17E2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5A294F-EE25-4C44-A3B5-CFAEAD658143}"/>
              </a:ext>
            </a:extLst>
          </p:cNvPr>
          <p:cNvSpPr txBox="1"/>
          <p:nvPr/>
        </p:nvSpPr>
        <p:spPr>
          <a:xfrm>
            <a:off x="8363491" y="121301"/>
            <a:ext cx="764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30/30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84186309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15"/>
          <p:cNvGrpSpPr/>
          <p:nvPr/>
        </p:nvGrpSpPr>
        <p:grpSpPr>
          <a:xfrm rot="10800000" flipH="1">
            <a:off x="6938119" y="-3614"/>
            <a:ext cx="5012319" cy="5143388"/>
            <a:chOff x="981875" y="984181"/>
            <a:chExt cx="3666120" cy="3761987"/>
          </a:xfrm>
        </p:grpSpPr>
        <p:grpSp>
          <p:nvGrpSpPr>
            <p:cNvPr id="46" name="Google Shape;46;p15"/>
            <p:cNvGrpSpPr/>
            <p:nvPr/>
          </p:nvGrpSpPr>
          <p:grpSpPr>
            <a:xfrm>
              <a:off x="1048180" y="984182"/>
              <a:ext cx="3599815" cy="3761986"/>
              <a:chOff x="926675" y="238125"/>
              <a:chExt cx="5755100" cy="5232975"/>
            </a:xfrm>
          </p:grpSpPr>
          <p:sp>
            <p:nvSpPr>
              <p:cNvPr id="47" name="Google Shape;47;p15"/>
              <p:cNvSpPr/>
              <p:nvPr/>
            </p:nvSpPr>
            <p:spPr>
              <a:xfrm>
                <a:off x="2235475" y="2161100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15"/>
              <p:cNvSpPr/>
              <p:nvPr/>
            </p:nvSpPr>
            <p:spPr>
              <a:xfrm>
                <a:off x="2825775" y="238125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15"/>
              <p:cNvSpPr/>
              <p:nvPr/>
            </p:nvSpPr>
            <p:spPr>
              <a:xfrm>
                <a:off x="926675" y="4357100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15"/>
              <p:cNvSpPr/>
              <p:nvPr/>
            </p:nvSpPr>
            <p:spPr>
              <a:xfrm>
                <a:off x="1621700" y="325660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" name="Google Shape;51;p15"/>
            <p:cNvSpPr/>
            <p:nvPr/>
          </p:nvSpPr>
          <p:spPr>
            <a:xfrm>
              <a:off x="981875" y="984181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" name="Google Shape;52;p15"/>
            <p:cNvCxnSpPr>
              <a:cxnSpLocks/>
            </p:cNvCxnSpPr>
            <p:nvPr/>
          </p:nvCxnSpPr>
          <p:spPr>
            <a:xfrm rot="10800000">
              <a:off x="2338390" y="1961823"/>
              <a:ext cx="974673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3" name="Google Shape;53;p15"/>
            <p:cNvCxnSpPr/>
            <p:nvPr/>
          </p:nvCxnSpPr>
          <p:spPr>
            <a:xfrm rot="10800000">
              <a:off x="2035775" y="2711800"/>
              <a:ext cx="1626600" cy="6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4" name="Google Shape;54;p15"/>
            <p:cNvCxnSpPr>
              <a:cxnSpLocks/>
            </p:cNvCxnSpPr>
            <p:nvPr/>
          </p:nvCxnSpPr>
          <p:spPr>
            <a:xfrm rot="10800000" flipV="1">
              <a:off x="1547767" y="3504070"/>
              <a:ext cx="2499367" cy="23264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5" name="Google Shape;55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6" name="Google Shape;56;p15"/>
          <p:cNvGrpSpPr/>
          <p:nvPr/>
        </p:nvGrpSpPr>
        <p:grpSpPr>
          <a:xfrm>
            <a:off x="-2584458" y="180712"/>
            <a:ext cx="11237308" cy="5142995"/>
            <a:chOff x="639626" y="1070144"/>
            <a:chExt cx="8219213" cy="3761700"/>
          </a:xfrm>
        </p:grpSpPr>
        <p:grpSp>
          <p:nvGrpSpPr>
            <p:cNvPr id="57" name="Google Shape;57;p15"/>
            <p:cNvGrpSpPr/>
            <p:nvPr/>
          </p:nvGrpSpPr>
          <p:grpSpPr>
            <a:xfrm>
              <a:off x="3006669" y="1940455"/>
              <a:ext cx="5852170" cy="1550336"/>
              <a:chOff x="3885761" y="1940460"/>
              <a:chExt cx="4321816" cy="1550336"/>
            </a:xfrm>
          </p:grpSpPr>
          <p:cxnSp>
            <p:nvCxnSpPr>
              <p:cNvPr id="58" name="Google Shape;58;p15"/>
              <p:cNvCxnSpPr>
                <a:cxnSpLocks/>
              </p:cNvCxnSpPr>
              <p:nvPr/>
            </p:nvCxnSpPr>
            <p:spPr>
              <a:xfrm>
                <a:off x="4417455" y="3490796"/>
                <a:ext cx="3790122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9" name="Google Shape;59;p15"/>
              <p:cNvCxnSpPr>
                <a:cxnSpLocks/>
              </p:cNvCxnSpPr>
              <p:nvPr/>
            </p:nvCxnSpPr>
            <p:spPr>
              <a:xfrm>
                <a:off x="3885761" y="1940460"/>
                <a:ext cx="3765617" cy="2136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0" name="Google Shape;60;p15"/>
            <p:cNvGrpSpPr/>
            <p:nvPr/>
          </p:nvGrpSpPr>
          <p:grpSpPr>
            <a:xfrm>
              <a:off x="676980" y="1070144"/>
              <a:ext cx="3599815" cy="3676128"/>
              <a:chOff x="333230" y="357699"/>
              <a:chExt cx="5755100" cy="5113545"/>
            </a:xfrm>
          </p:grpSpPr>
          <p:sp>
            <p:nvSpPr>
              <p:cNvPr id="61" name="Google Shape;61;p15"/>
              <p:cNvSpPr/>
              <p:nvPr/>
            </p:nvSpPr>
            <p:spPr>
              <a:xfrm>
                <a:off x="1706161" y="2257759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294535" y="357699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333230" y="4357244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1055364" y="331795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" name="Google Shape;65;p15"/>
            <p:cNvSpPr/>
            <p:nvPr/>
          </p:nvSpPr>
          <p:spPr>
            <a:xfrm>
              <a:off x="639626" y="1070144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" name="Google Shape;66;p15"/>
            <p:cNvCxnSpPr>
              <a:cxnSpLocks/>
            </p:cNvCxnSpPr>
            <p:nvPr/>
          </p:nvCxnSpPr>
          <p:spPr>
            <a:xfrm flipH="1">
              <a:off x="1177064" y="1956162"/>
              <a:ext cx="1798504" cy="5661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7" name="Google Shape;67;p15"/>
            <p:cNvCxnSpPr/>
            <p:nvPr/>
          </p:nvCxnSpPr>
          <p:spPr>
            <a:xfrm flipH="1">
              <a:off x="1117775" y="2718400"/>
              <a:ext cx="2544600" cy="78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8" name="Google Shape;68;p15"/>
            <p:cNvCxnSpPr>
              <a:cxnSpLocks/>
            </p:cNvCxnSpPr>
            <p:nvPr/>
          </p:nvCxnSpPr>
          <p:spPr>
            <a:xfrm flipH="1">
              <a:off x="1192934" y="3503170"/>
              <a:ext cx="2533702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9" name="Google Shape;69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1249131" y="1357721"/>
            <a:ext cx="6693652" cy="16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5400" dirty="0">
                <a:cs typeface="B Titr" panose="00000700000000000000" pitchFamily="2" charset="-78"/>
              </a:rPr>
              <a:t>با تشکر از توجه شما</a:t>
            </a:r>
            <a:endParaRPr sz="5400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2541342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15"/>
          <p:cNvGrpSpPr/>
          <p:nvPr/>
        </p:nvGrpSpPr>
        <p:grpSpPr>
          <a:xfrm rot="10800000" flipH="1">
            <a:off x="6938119" y="-3614"/>
            <a:ext cx="5012319" cy="5143388"/>
            <a:chOff x="981875" y="984181"/>
            <a:chExt cx="3666120" cy="3761987"/>
          </a:xfrm>
        </p:grpSpPr>
        <p:grpSp>
          <p:nvGrpSpPr>
            <p:cNvPr id="46" name="Google Shape;46;p15"/>
            <p:cNvGrpSpPr/>
            <p:nvPr/>
          </p:nvGrpSpPr>
          <p:grpSpPr>
            <a:xfrm>
              <a:off x="1048180" y="984182"/>
              <a:ext cx="3599815" cy="3761986"/>
              <a:chOff x="926675" y="238125"/>
              <a:chExt cx="5755100" cy="5232975"/>
            </a:xfrm>
          </p:grpSpPr>
          <p:sp>
            <p:nvSpPr>
              <p:cNvPr id="47" name="Google Shape;47;p15"/>
              <p:cNvSpPr/>
              <p:nvPr/>
            </p:nvSpPr>
            <p:spPr>
              <a:xfrm>
                <a:off x="2235475" y="2161100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15"/>
              <p:cNvSpPr/>
              <p:nvPr/>
            </p:nvSpPr>
            <p:spPr>
              <a:xfrm>
                <a:off x="2825775" y="238125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15"/>
              <p:cNvSpPr/>
              <p:nvPr/>
            </p:nvSpPr>
            <p:spPr>
              <a:xfrm>
                <a:off x="926675" y="4357100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15"/>
              <p:cNvSpPr/>
              <p:nvPr/>
            </p:nvSpPr>
            <p:spPr>
              <a:xfrm>
                <a:off x="1621700" y="325660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" name="Google Shape;51;p15"/>
            <p:cNvSpPr/>
            <p:nvPr/>
          </p:nvSpPr>
          <p:spPr>
            <a:xfrm>
              <a:off x="981875" y="984181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" name="Google Shape;52;p15"/>
            <p:cNvCxnSpPr>
              <a:cxnSpLocks/>
            </p:cNvCxnSpPr>
            <p:nvPr/>
          </p:nvCxnSpPr>
          <p:spPr>
            <a:xfrm rot="10800000">
              <a:off x="2338390" y="1961823"/>
              <a:ext cx="974673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3" name="Google Shape;53;p15"/>
            <p:cNvCxnSpPr/>
            <p:nvPr/>
          </p:nvCxnSpPr>
          <p:spPr>
            <a:xfrm rot="10800000">
              <a:off x="2035775" y="2711800"/>
              <a:ext cx="1626600" cy="6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4" name="Google Shape;54;p15"/>
            <p:cNvCxnSpPr>
              <a:cxnSpLocks/>
            </p:cNvCxnSpPr>
            <p:nvPr/>
          </p:nvCxnSpPr>
          <p:spPr>
            <a:xfrm rot="10800000" flipV="1">
              <a:off x="1547767" y="3504070"/>
              <a:ext cx="2499367" cy="23264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55" name="Google Shape;55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56" name="Google Shape;56;p15"/>
          <p:cNvGrpSpPr/>
          <p:nvPr/>
        </p:nvGrpSpPr>
        <p:grpSpPr>
          <a:xfrm>
            <a:off x="-2584458" y="180712"/>
            <a:ext cx="11237308" cy="5142995"/>
            <a:chOff x="639626" y="1070144"/>
            <a:chExt cx="8219213" cy="3761700"/>
          </a:xfrm>
        </p:grpSpPr>
        <p:grpSp>
          <p:nvGrpSpPr>
            <p:cNvPr id="57" name="Google Shape;57;p15"/>
            <p:cNvGrpSpPr/>
            <p:nvPr/>
          </p:nvGrpSpPr>
          <p:grpSpPr>
            <a:xfrm>
              <a:off x="3006669" y="1940455"/>
              <a:ext cx="5852170" cy="1550336"/>
              <a:chOff x="3885761" y="1940460"/>
              <a:chExt cx="4321816" cy="1550336"/>
            </a:xfrm>
          </p:grpSpPr>
          <p:cxnSp>
            <p:nvCxnSpPr>
              <p:cNvPr id="58" name="Google Shape;58;p15"/>
              <p:cNvCxnSpPr>
                <a:cxnSpLocks/>
              </p:cNvCxnSpPr>
              <p:nvPr/>
            </p:nvCxnSpPr>
            <p:spPr>
              <a:xfrm>
                <a:off x="4417455" y="3490796"/>
                <a:ext cx="3790122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9" name="Google Shape;59;p15"/>
              <p:cNvCxnSpPr>
                <a:cxnSpLocks/>
              </p:cNvCxnSpPr>
              <p:nvPr/>
            </p:nvCxnSpPr>
            <p:spPr>
              <a:xfrm>
                <a:off x="3885761" y="1940460"/>
                <a:ext cx="3765617" cy="2136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0" name="Google Shape;60;p15"/>
            <p:cNvGrpSpPr/>
            <p:nvPr/>
          </p:nvGrpSpPr>
          <p:grpSpPr>
            <a:xfrm>
              <a:off x="676980" y="1070144"/>
              <a:ext cx="3599815" cy="3676128"/>
              <a:chOff x="333230" y="357699"/>
              <a:chExt cx="5755100" cy="5113545"/>
            </a:xfrm>
          </p:grpSpPr>
          <p:sp>
            <p:nvSpPr>
              <p:cNvPr id="61" name="Google Shape;61;p15"/>
              <p:cNvSpPr/>
              <p:nvPr/>
            </p:nvSpPr>
            <p:spPr>
              <a:xfrm>
                <a:off x="1706161" y="2257759"/>
                <a:ext cx="3138650" cy="1012350"/>
              </a:xfrm>
              <a:custGeom>
                <a:avLst/>
                <a:gdLst/>
                <a:ahLst/>
                <a:cxnLst/>
                <a:rect l="l" t="t" r="r" b="b"/>
                <a:pathLst>
                  <a:path w="125546" h="40494" extrusionOk="0">
                    <a:moveTo>
                      <a:pt x="22196" y="1"/>
                    </a:moveTo>
                    <a:lnTo>
                      <a:pt x="8133" y="25661"/>
                    </a:lnTo>
                    <a:lnTo>
                      <a:pt x="1" y="40494"/>
                    </a:lnTo>
                    <a:lnTo>
                      <a:pt x="125545" y="40494"/>
                    </a:lnTo>
                    <a:lnTo>
                      <a:pt x="117413" y="25661"/>
                    </a:lnTo>
                    <a:lnTo>
                      <a:pt x="103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294535" y="357699"/>
                <a:ext cx="1961900" cy="1850225"/>
              </a:xfrm>
              <a:custGeom>
                <a:avLst/>
                <a:gdLst/>
                <a:ahLst/>
                <a:cxnLst/>
                <a:rect l="l" t="t" r="r" b="b"/>
                <a:pathLst>
                  <a:path w="78476" h="74009" extrusionOk="0">
                    <a:moveTo>
                      <a:pt x="39246" y="0"/>
                    </a:moveTo>
                    <a:lnTo>
                      <a:pt x="1" y="74009"/>
                    </a:lnTo>
                    <a:lnTo>
                      <a:pt x="78476" y="74009"/>
                    </a:lnTo>
                    <a:lnTo>
                      <a:pt x="39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333230" y="4357244"/>
                <a:ext cx="5755100" cy="1114000"/>
              </a:xfrm>
              <a:custGeom>
                <a:avLst/>
                <a:gdLst/>
                <a:ahLst/>
                <a:cxnLst/>
                <a:rect l="l" t="t" r="r" b="b"/>
                <a:pathLst>
                  <a:path w="230204" h="44560" extrusionOk="0">
                    <a:moveTo>
                      <a:pt x="25737" y="1"/>
                    </a:moveTo>
                    <a:lnTo>
                      <a:pt x="0" y="44560"/>
                    </a:lnTo>
                    <a:lnTo>
                      <a:pt x="230204" y="44560"/>
                    </a:lnTo>
                    <a:lnTo>
                      <a:pt x="2044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1055364" y="3317950"/>
                <a:ext cx="4370050" cy="1006950"/>
              </a:xfrm>
              <a:custGeom>
                <a:avLst/>
                <a:gdLst/>
                <a:ahLst/>
                <a:cxnLst/>
                <a:rect l="l" t="t" r="r" b="b"/>
                <a:pathLst>
                  <a:path w="174802" h="40278" extrusionOk="0">
                    <a:moveTo>
                      <a:pt x="22750" y="1"/>
                    </a:moveTo>
                    <a:lnTo>
                      <a:pt x="0" y="40278"/>
                    </a:lnTo>
                    <a:lnTo>
                      <a:pt x="174802" y="40278"/>
                    </a:lnTo>
                    <a:lnTo>
                      <a:pt x="152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" name="Google Shape;65;p15"/>
            <p:cNvSpPr/>
            <p:nvPr/>
          </p:nvSpPr>
          <p:spPr>
            <a:xfrm>
              <a:off x="639626" y="1070144"/>
              <a:ext cx="1866000" cy="3761700"/>
            </a:xfrm>
            <a:prstGeom prst="rect">
              <a:avLst/>
            </a:prstGeom>
            <a:solidFill>
              <a:srgbClr val="FFFFFF">
                <a:alpha val="49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" name="Google Shape;66;p15"/>
            <p:cNvCxnSpPr>
              <a:cxnSpLocks/>
            </p:cNvCxnSpPr>
            <p:nvPr/>
          </p:nvCxnSpPr>
          <p:spPr>
            <a:xfrm flipH="1">
              <a:off x="1177064" y="1956162"/>
              <a:ext cx="1798504" cy="5661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7" name="Google Shape;67;p15"/>
            <p:cNvCxnSpPr/>
            <p:nvPr/>
          </p:nvCxnSpPr>
          <p:spPr>
            <a:xfrm flipH="1">
              <a:off x="1117775" y="2718400"/>
              <a:ext cx="2544600" cy="78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8" name="Google Shape;68;p15"/>
            <p:cNvCxnSpPr>
              <a:cxnSpLocks/>
            </p:cNvCxnSpPr>
            <p:nvPr/>
          </p:nvCxnSpPr>
          <p:spPr>
            <a:xfrm flipH="1">
              <a:off x="1192934" y="3503170"/>
              <a:ext cx="2533702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69" name="Google Shape;69;p15"/>
            <p:cNvCxnSpPr/>
            <p:nvPr/>
          </p:nvCxnSpPr>
          <p:spPr>
            <a:xfrm>
              <a:off x="1255377" y="4337552"/>
              <a:ext cx="3201900" cy="6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1249131" y="1357721"/>
            <a:ext cx="6693652" cy="16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dirty="0">
                <a:cs typeface="B Titr" panose="00000700000000000000" pitchFamily="2" charset="-78"/>
              </a:rPr>
              <a:t>مقدمه و مفاهیم</a:t>
            </a:r>
            <a:endParaRPr sz="6000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969156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ACF251E6-99C1-4342-B04D-2EB8501EA1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82" t="17940" r="20030" b="20485"/>
          <a:stretch/>
        </p:blipFill>
        <p:spPr>
          <a:xfrm>
            <a:off x="1953491" y="1708684"/>
            <a:ext cx="5237018" cy="3167150"/>
          </a:xfrm>
          <a:prstGeom prst="rect">
            <a:avLst/>
          </a:prstGeom>
        </p:spPr>
      </p:pic>
      <p:sp>
        <p:nvSpPr>
          <p:cNvPr id="42" name="Title 2">
            <a:extLst>
              <a:ext uri="{FF2B5EF4-FFF2-40B4-BE49-F238E27FC236}">
                <a16:creationId xmlns:a16="http://schemas.microsoft.com/office/drawing/2014/main" id="{10BBA4D0-5FED-481D-8B0F-F6B742B88A17}"/>
              </a:ext>
            </a:extLst>
          </p:cNvPr>
          <p:cNvSpPr txBox="1">
            <a:spLocks/>
          </p:cNvSpPr>
          <p:nvPr/>
        </p:nvSpPr>
        <p:spPr>
          <a:xfrm>
            <a:off x="457200" y="2855840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400" dirty="0">
                <a:solidFill>
                  <a:srgbClr val="296B7B"/>
                </a:solidFill>
                <a:latin typeface="Franklin Gothic Heavy" panose="020B0903020102020204" pitchFamily="34" charset="0"/>
              </a:rPr>
              <a:t>Code Smell</a:t>
            </a:r>
          </a:p>
        </p:txBody>
      </p:sp>
      <p:grpSp>
        <p:nvGrpSpPr>
          <p:cNvPr id="43" name="Google Shape;389;p19">
            <a:extLst>
              <a:ext uri="{FF2B5EF4-FFF2-40B4-BE49-F238E27FC236}">
                <a16:creationId xmlns:a16="http://schemas.microsoft.com/office/drawing/2014/main" id="{B5A504A3-4A04-45B1-A5E3-129F9B415466}"/>
              </a:ext>
            </a:extLst>
          </p:cNvPr>
          <p:cNvGrpSpPr/>
          <p:nvPr/>
        </p:nvGrpSpPr>
        <p:grpSpPr>
          <a:xfrm>
            <a:off x="6834993" y="1551785"/>
            <a:ext cx="210315" cy="273405"/>
            <a:chOff x="1690567" y="1753136"/>
            <a:chExt cx="165746" cy="206702"/>
          </a:xfrm>
        </p:grpSpPr>
        <p:sp>
          <p:nvSpPr>
            <p:cNvPr id="44" name="Google Shape;390;p19">
              <a:extLst>
                <a:ext uri="{FF2B5EF4-FFF2-40B4-BE49-F238E27FC236}">
                  <a16:creationId xmlns:a16="http://schemas.microsoft.com/office/drawing/2014/main" id="{DC2B504F-19BC-4679-9880-55DA15D1B5AF}"/>
                </a:ext>
              </a:extLst>
            </p:cNvPr>
            <p:cNvSpPr/>
            <p:nvPr/>
          </p:nvSpPr>
          <p:spPr>
            <a:xfrm>
              <a:off x="1721299" y="1753136"/>
              <a:ext cx="105228" cy="101504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91;p19">
              <a:extLst>
                <a:ext uri="{FF2B5EF4-FFF2-40B4-BE49-F238E27FC236}">
                  <a16:creationId xmlns:a16="http://schemas.microsoft.com/office/drawing/2014/main" id="{DCB4D724-3FFE-41B5-AA7D-F034AA787A02}"/>
                </a:ext>
              </a:extLst>
            </p:cNvPr>
            <p:cNvSpPr/>
            <p:nvPr/>
          </p:nvSpPr>
          <p:spPr>
            <a:xfrm>
              <a:off x="1690567" y="1853665"/>
              <a:ext cx="165746" cy="106173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1134;p23">
            <a:extLst>
              <a:ext uri="{FF2B5EF4-FFF2-40B4-BE49-F238E27FC236}">
                <a16:creationId xmlns:a16="http://schemas.microsoft.com/office/drawing/2014/main" id="{57074F6A-BE9B-483B-A406-CEBE35FBA8B2}"/>
              </a:ext>
            </a:extLst>
          </p:cNvPr>
          <p:cNvSpPr txBox="1">
            <a:spLocks/>
          </p:cNvSpPr>
          <p:nvPr/>
        </p:nvSpPr>
        <p:spPr>
          <a:xfrm>
            <a:off x="1171338" y="136427"/>
            <a:ext cx="68013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>
                <a:cs typeface="B Titr" panose="00000700000000000000" pitchFamily="2" charset="-78"/>
                <a:sym typeface="Fira Sans"/>
              </a:rPr>
              <a:t>مفهوم بوی کد</a:t>
            </a:r>
            <a:br>
              <a:rPr lang="fa-IR" sz="2800" dirty="0">
                <a:latin typeface="Fira Sans"/>
                <a:ea typeface="Fira Sans"/>
                <a:cs typeface="B Mitra" panose="00000400000000000000" pitchFamily="2" charset="-78"/>
                <a:sym typeface="Fira Sans"/>
              </a:rPr>
            </a:br>
            <a:endParaRPr lang="fa-IR" dirty="0">
              <a:cs typeface="B Titr" panose="00000700000000000000" pitchFamily="2" charset="-78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ACEDE9C4-69DD-4279-92A9-EAEBCCEBE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53" name="Google Shape;3497;p59">
            <a:extLst>
              <a:ext uri="{FF2B5EF4-FFF2-40B4-BE49-F238E27FC236}">
                <a16:creationId xmlns:a16="http://schemas.microsoft.com/office/drawing/2014/main" id="{1ADCB58C-DBF3-47E3-A4A3-B84D24CF48FF}"/>
              </a:ext>
            </a:extLst>
          </p:cNvPr>
          <p:cNvSpPr/>
          <p:nvPr/>
        </p:nvSpPr>
        <p:spPr>
          <a:xfrm flipH="1">
            <a:off x="7371969" y="1195347"/>
            <a:ext cx="206400" cy="2064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cs typeface="B Mitra" panose="00000400000000000000" pitchFamily="2" charset="-78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E623ED3-451B-436D-A07F-B58B7F1C462A}"/>
              </a:ext>
            </a:extLst>
          </p:cNvPr>
          <p:cNvSpPr txBox="1"/>
          <p:nvPr/>
        </p:nvSpPr>
        <p:spPr>
          <a:xfrm>
            <a:off x="865770" y="1113881"/>
            <a:ext cx="64538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1600" dirty="0">
                <a:cs typeface="B Mitra" panose="00000400000000000000" pitchFamily="2" charset="-78"/>
              </a:rPr>
              <a:t>مفاهيم و ويژگي هايي در كد و نشان دهنده مشكلات عميق تر در طراحي و پياده سازي نرم افزار</a:t>
            </a:r>
          </a:p>
          <a:p>
            <a:pPr algn="r"/>
            <a:endParaRPr lang="en-US" sz="1600" dirty="0">
              <a:cs typeface="B Mitra" panose="00000400000000000000" pitchFamily="2" charset="-78"/>
            </a:endParaRPr>
          </a:p>
        </p:txBody>
      </p:sp>
      <p:sp>
        <p:nvSpPr>
          <p:cNvPr id="61" name="Google Shape;1702;p32">
            <a:extLst>
              <a:ext uri="{FF2B5EF4-FFF2-40B4-BE49-F238E27FC236}">
                <a16:creationId xmlns:a16="http://schemas.microsoft.com/office/drawing/2014/main" id="{38644776-8445-4FA9-B10F-E91150070D06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703;p32">
            <a:extLst>
              <a:ext uri="{FF2B5EF4-FFF2-40B4-BE49-F238E27FC236}">
                <a16:creationId xmlns:a16="http://schemas.microsoft.com/office/drawing/2014/main" id="{809782F0-B4B5-4138-B831-C5124D02122D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704;p32">
            <a:extLst>
              <a:ext uri="{FF2B5EF4-FFF2-40B4-BE49-F238E27FC236}">
                <a16:creationId xmlns:a16="http://schemas.microsoft.com/office/drawing/2014/main" id="{6BFFA047-8D1D-4ED2-BEA5-2DC4E2056F72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1139;p23">
            <a:extLst>
              <a:ext uri="{FF2B5EF4-FFF2-40B4-BE49-F238E27FC236}">
                <a16:creationId xmlns:a16="http://schemas.microsoft.com/office/drawing/2014/main" id="{0A53D647-33EE-4AF8-880F-9A1E5BB65545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5" name="Google Shape;1139;p23">
            <a:extLst>
              <a:ext uri="{FF2B5EF4-FFF2-40B4-BE49-F238E27FC236}">
                <a16:creationId xmlns:a16="http://schemas.microsoft.com/office/drawing/2014/main" id="{67F67C8D-25E8-422E-8E6B-FDB9D0BD45B7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66" name="Google Shape;1139;p23">
            <a:extLst>
              <a:ext uri="{FF2B5EF4-FFF2-40B4-BE49-F238E27FC236}">
                <a16:creationId xmlns:a16="http://schemas.microsoft.com/office/drawing/2014/main" id="{42254A9E-8561-4C36-8EB1-D812DB86BF3F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3335167-A204-4DA0-AD83-CE184685B249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1B916B-FA6A-40A7-A453-043CF4A5F76B}"/>
              </a:ext>
            </a:extLst>
          </p:cNvPr>
          <p:cNvSpPr txBox="1"/>
          <p:nvPr/>
        </p:nvSpPr>
        <p:spPr>
          <a:xfrm>
            <a:off x="8513824" y="128139"/>
            <a:ext cx="61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2/30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5166709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389;p19">
            <a:extLst>
              <a:ext uri="{FF2B5EF4-FFF2-40B4-BE49-F238E27FC236}">
                <a16:creationId xmlns:a16="http://schemas.microsoft.com/office/drawing/2014/main" id="{E96D2FF6-F762-4369-B0ED-F9F96DCAB43F}"/>
              </a:ext>
            </a:extLst>
          </p:cNvPr>
          <p:cNvGrpSpPr/>
          <p:nvPr/>
        </p:nvGrpSpPr>
        <p:grpSpPr>
          <a:xfrm>
            <a:off x="6834993" y="1551785"/>
            <a:ext cx="210315" cy="273405"/>
            <a:chOff x="1690567" y="1753136"/>
            <a:chExt cx="165746" cy="206702"/>
          </a:xfrm>
        </p:grpSpPr>
        <p:sp>
          <p:nvSpPr>
            <p:cNvPr id="23" name="Google Shape;390;p19">
              <a:extLst>
                <a:ext uri="{FF2B5EF4-FFF2-40B4-BE49-F238E27FC236}">
                  <a16:creationId xmlns:a16="http://schemas.microsoft.com/office/drawing/2014/main" id="{C68AE5F0-5C03-4AEE-9A71-DBD1BB5C775B}"/>
                </a:ext>
              </a:extLst>
            </p:cNvPr>
            <p:cNvSpPr/>
            <p:nvPr/>
          </p:nvSpPr>
          <p:spPr>
            <a:xfrm>
              <a:off x="1721299" y="1753136"/>
              <a:ext cx="105228" cy="101504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91;p19">
              <a:extLst>
                <a:ext uri="{FF2B5EF4-FFF2-40B4-BE49-F238E27FC236}">
                  <a16:creationId xmlns:a16="http://schemas.microsoft.com/office/drawing/2014/main" id="{B752B01C-FF1C-41CC-A1D8-9325364C5967}"/>
                </a:ext>
              </a:extLst>
            </p:cNvPr>
            <p:cNvSpPr/>
            <p:nvPr/>
          </p:nvSpPr>
          <p:spPr>
            <a:xfrm>
              <a:off x="1690567" y="1853665"/>
              <a:ext cx="165746" cy="106173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134;p23">
            <a:extLst>
              <a:ext uri="{FF2B5EF4-FFF2-40B4-BE49-F238E27FC236}">
                <a16:creationId xmlns:a16="http://schemas.microsoft.com/office/drawing/2014/main" id="{F076C3A0-8CD0-4879-8A04-1B7E2374AC0C}"/>
              </a:ext>
            </a:extLst>
          </p:cNvPr>
          <p:cNvSpPr txBox="1">
            <a:spLocks/>
          </p:cNvSpPr>
          <p:nvPr/>
        </p:nvSpPr>
        <p:spPr>
          <a:xfrm>
            <a:off x="1171338" y="136427"/>
            <a:ext cx="68013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>
                <a:cs typeface="B Titr" panose="00000700000000000000" pitchFamily="2" charset="-78"/>
                <a:sym typeface="Fira Sans"/>
              </a:rPr>
              <a:t>مثالی از بوی کد</a:t>
            </a:r>
            <a:endParaRPr lang="fa-IR" dirty="0">
              <a:cs typeface="B Titr" panose="00000700000000000000" pitchFamily="2" charset="-78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1D8AC9-2E68-40F3-A5A6-57BA945A0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30" name="Google Shape;1702;p32">
            <a:extLst>
              <a:ext uri="{FF2B5EF4-FFF2-40B4-BE49-F238E27FC236}">
                <a16:creationId xmlns:a16="http://schemas.microsoft.com/office/drawing/2014/main" id="{F83F588F-B561-48A2-A3A5-7329BC531EC4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703;p32">
            <a:extLst>
              <a:ext uri="{FF2B5EF4-FFF2-40B4-BE49-F238E27FC236}">
                <a16:creationId xmlns:a16="http://schemas.microsoft.com/office/drawing/2014/main" id="{00EDE319-D972-4D41-92AD-FDC279C9E9FE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704;p32">
            <a:extLst>
              <a:ext uri="{FF2B5EF4-FFF2-40B4-BE49-F238E27FC236}">
                <a16:creationId xmlns:a16="http://schemas.microsoft.com/office/drawing/2014/main" id="{7A0BCD39-72DD-444B-9B28-EAA5C52CDE85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139;p23">
            <a:extLst>
              <a:ext uri="{FF2B5EF4-FFF2-40B4-BE49-F238E27FC236}">
                <a16:creationId xmlns:a16="http://schemas.microsoft.com/office/drawing/2014/main" id="{7224C1B5-D367-4398-A85D-557E8BDD2E53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4" name="Google Shape;1139;p23">
            <a:extLst>
              <a:ext uri="{FF2B5EF4-FFF2-40B4-BE49-F238E27FC236}">
                <a16:creationId xmlns:a16="http://schemas.microsoft.com/office/drawing/2014/main" id="{E86E0199-FCAD-4FC8-BA9B-AB15F9DDCF5F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5" name="Google Shape;1139;p23">
            <a:extLst>
              <a:ext uri="{FF2B5EF4-FFF2-40B4-BE49-F238E27FC236}">
                <a16:creationId xmlns:a16="http://schemas.microsoft.com/office/drawing/2014/main" id="{31EB8AD4-E093-4B77-80DA-FC8540F0D105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ABCE60-70BC-43D2-8EAD-24BECC7E74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59" y="1192889"/>
            <a:ext cx="7297012" cy="311933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CA7B1D7-23CB-4F92-86B5-2C168D54151A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837939-F365-434E-92B5-CD56296ED5E0}"/>
              </a:ext>
            </a:extLst>
          </p:cNvPr>
          <p:cNvSpPr txBox="1"/>
          <p:nvPr/>
        </p:nvSpPr>
        <p:spPr>
          <a:xfrm>
            <a:off x="8513824" y="128139"/>
            <a:ext cx="61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3/30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0378848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389;p19">
            <a:extLst>
              <a:ext uri="{FF2B5EF4-FFF2-40B4-BE49-F238E27FC236}">
                <a16:creationId xmlns:a16="http://schemas.microsoft.com/office/drawing/2014/main" id="{E96D2FF6-F762-4369-B0ED-F9F96DCAB43F}"/>
              </a:ext>
            </a:extLst>
          </p:cNvPr>
          <p:cNvGrpSpPr/>
          <p:nvPr/>
        </p:nvGrpSpPr>
        <p:grpSpPr>
          <a:xfrm>
            <a:off x="6834993" y="1551785"/>
            <a:ext cx="210315" cy="273405"/>
            <a:chOff x="1690567" y="1753136"/>
            <a:chExt cx="165746" cy="206702"/>
          </a:xfrm>
        </p:grpSpPr>
        <p:sp>
          <p:nvSpPr>
            <p:cNvPr id="23" name="Google Shape;390;p19">
              <a:extLst>
                <a:ext uri="{FF2B5EF4-FFF2-40B4-BE49-F238E27FC236}">
                  <a16:creationId xmlns:a16="http://schemas.microsoft.com/office/drawing/2014/main" id="{C68AE5F0-5C03-4AEE-9A71-DBD1BB5C775B}"/>
                </a:ext>
              </a:extLst>
            </p:cNvPr>
            <p:cNvSpPr/>
            <p:nvPr/>
          </p:nvSpPr>
          <p:spPr>
            <a:xfrm>
              <a:off x="1721299" y="1753136"/>
              <a:ext cx="105228" cy="101504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91;p19">
              <a:extLst>
                <a:ext uri="{FF2B5EF4-FFF2-40B4-BE49-F238E27FC236}">
                  <a16:creationId xmlns:a16="http://schemas.microsoft.com/office/drawing/2014/main" id="{B752B01C-FF1C-41CC-A1D8-9325364C5967}"/>
                </a:ext>
              </a:extLst>
            </p:cNvPr>
            <p:cNvSpPr/>
            <p:nvPr/>
          </p:nvSpPr>
          <p:spPr>
            <a:xfrm>
              <a:off x="1690567" y="1853665"/>
              <a:ext cx="165746" cy="106173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134;p23">
            <a:extLst>
              <a:ext uri="{FF2B5EF4-FFF2-40B4-BE49-F238E27FC236}">
                <a16:creationId xmlns:a16="http://schemas.microsoft.com/office/drawing/2014/main" id="{F076C3A0-8CD0-4879-8A04-1B7E2374AC0C}"/>
              </a:ext>
            </a:extLst>
          </p:cNvPr>
          <p:cNvSpPr txBox="1">
            <a:spLocks/>
          </p:cNvSpPr>
          <p:nvPr/>
        </p:nvSpPr>
        <p:spPr>
          <a:xfrm>
            <a:off x="1171338" y="136427"/>
            <a:ext cx="68013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>
                <a:cs typeface="B Titr" panose="00000700000000000000" pitchFamily="2" charset="-78"/>
                <a:sym typeface="Fira Sans"/>
              </a:rPr>
              <a:t>مثالی از بوی کد(ادامه)</a:t>
            </a:r>
            <a:endParaRPr lang="fa-IR" dirty="0">
              <a:cs typeface="B Titr" panose="00000700000000000000" pitchFamily="2" charset="-78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1D8AC9-2E68-40F3-A5A6-57BA945A0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30" name="Google Shape;1702;p32">
            <a:extLst>
              <a:ext uri="{FF2B5EF4-FFF2-40B4-BE49-F238E27FC236}">
                <a16:creationId xmlns:a16="http://schemas.microsoft.com/office/drawing/2014/main" id="{F83F588F-B561-48A2-A3A5-7329BC531EC4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703;p32">
            <a:extLst>
              <a:ext uri="{FF2B5EF4-FFF2-40B4-BE49-F238E27FC236}">
                <a16:creationId xmlns:a16="http://schemas.microsoft.com/office/drawing/2014/main" id="{00EDE319-D972-4D41-92AD-FDC279C9E9FE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704;p32">
            <a:extLst>
              <a:ext uri="{FF2B5EF4-FFF2-40B4-BE49-F238E27FC236}">
                <a16:creationId xmlns:a16="http://schemas.microsoft.com/office/drawing/2014/main" id="{7A0BCD39-72DD-444B-9B28-EAA5C52CDE85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139;p23">
            <a:extLst>
              <a:ext uri="{FF2B5EF4-FFF2-40B4-BE49-F238E27FC236}">
                <a16:creationId xmlns:a16="http://schemas.microsoft.com/office/drawing/2014/main" id="{7224C1B5-D367-4398-A85D-557E8BDD2E53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4" name="Google Shape;1139;p23">
            <a:extLst>
              <a:ext uri="{FF2B5EF4-FFF2-40B4-BE49-F238E27FC236}">
                <a16:creationId xmlns:a16="http://schemas.microsoft.com/office/drawing/2014/main" id="{E86E0199-FCAD-4FC8-BA9B-AB15F9DDCF5F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5" name="Google Shape;1139;p23">
            <a:extLst>
              <a:ext uri="{FF2B5EF4-FFF2-40B4-BE49-F238E27FC236}">
                <a16:creationId xmlns:a16="http://schemas.microsoft.com/office/drawing/2014/main" id="{31EB8AD4-E093-4B77-80DA-FC8540F0D105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ABCE60-70BC-43D2-8EAD-24BECC7E74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1826" y="887497"/>
            <a:ext cx="6280867" cy="400528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C14D88A-440A-4FCA-9741-F456A861C6FE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9E6044-6C86-432C-BDED-BFA6CAA06E33}"/>
              </a:ext>
            </a:extLst>
          </p:cNvPr>
          <p:cNvSpPr txBox="1"/>
          <p:nvPr/>
        </p:nvSpPr>
        <p:spPr>
          <a:xfrm>
            <a:off x="8513824" y="128139"/>
            <a:ext cx="61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4/30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82982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389;p19">
            <a:extLst>
              <a:ext uri="{FF2B5EF4-FFF2-40B4-BE49-F238E27FC236}">
                <a16:creationId xmlns:a16="http://schemas.microsoft.com/office/drawing/2014/main" id="{E96D2FF6-F762-4369-B0ED-F9F96DCAB43F}"/>
              </a:ext>
            </a:extLst>
          </p:cNvPr>
          <p:cNvGrpSpPr/>
          <p:nvPr/>
        </p:nvGrpSpPr>
        <p:grpSpPr>
          <a:xfrm>
            <a:off x="6834993" y="1551785"/>
            <a:ext cx="210315" cy="273405"/>
            <a:chOff x="1690567" y="1753136"/>
            <a:chExt cx="165746" cy="206702"/>
          </a:xfrm>
        </p:grpSpPr>
        <p:sp>
          <p:nvSpPr>
            <p:cNvPr id="23" name="Google Shape;390;p19">
              <a:extLst>
                <a:ext uri="{FF2B5EF4-FFF2-40B4-BE49-F238E27FC236}">
                  <a16:creationId xmlns:a16="http://schemas.microsoft.com/office/drawing/2014/main" id="{C68AE5F0-5C03-4AEE-9A71-DBD1BB5C775B}"/>
                </a:ext>
              </a:extLst>
            </p:cNvPr>
            <p:cNvSpPr/>
            <p:nvPr/>
          </p:nvSpPr>
          <p:spPr>
            <a:xfrm>
              <a:off x="1721299" y="1753136"/>
              <a:ext cx="105228" cy="101504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91;p19">
              <a:extLst>
                <a:ext uri="{FF2B5EF4-FFF2-40B4-BE49-F238E27FC236}">
                  <a16:creationId xmlns:a16="http://schemas.microsoft.com/office/drawing/2014/main" id="{B752B01C-FF1C-41CC-A1D8-9325364C5967}"/>
                </a:ext>
              </a:extLst>
            </p:cNvPr>
            <p:cNvSpPr/>
            <p:nvPr/>
          </p:nvSpPr>
          <p:spPr>
            <a:xfrm>
              <a:off x="1690567" y="1853665"/>
              <a:ext cx="165746" cy="106173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134;p23">
            <a:extLst>
              <a:ext uri="{FF2B5EF4-FFF2-40B4-BE49-F238E27FC236}">
                <a16:creationId xmlns:a16="http://schemas.microsoft.com/office/drawing/2014/main" id="{F076C3A0-8CD0-4879-8A04-1B7E2374AC0C}"/>
              </a:ext>
            </a:extLst>
          </p:cNvPr>
          <p:cNvSpPr txBox="1">
            <a:spLocks/>
          </p:cNvSpPr>
          <p:nvPr/>
        </p:nvSpPr>
        <p:spPr>
          <a:xfrm>
            <a:off x="1171338" y="136427"/>
            <a:ext cx="680132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Medium"/>
              <a:buNone/>
              <a:defRPr sz="2500" b="0" i="0" u="none" strike="noStrike" cap="none">
                <a:solidFill>
                  <a:schemeClr val="dk1"/>
                </a:solidFill>
                <a:latin typeface="Fira Sans Medium"/>
                <a:ea typeface="Fira Sans Medium"/>
                <a:cs typeface="Fira Sans Medium"/>
                <a:sym typeface="Fira Sans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a-IR" dirty="0">
                <a:cs typeface="B Titr" panose="00000700000000000000" pitchFamily="2" charset="-78"/>
                <a:sym typeface="Fira Sans"/>
              </a:rPr>
              <a:t>مثالی از بوی کد(ادامه)</a:t>
            </a:r>
            <a:endParaRPr lang="fa-IR" dirty="0">
              <a:cs typeface="B Titr" panose="00000700000000000000" pitchFamily="2" charset="-78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7A1D8AC9-2E68-40F3-A5A6-57BA945A0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2122"/>
            <a:ext cx="882264" cy="882264"/>
          </a:xfrm>
          <a:prstGeom prst="rect">
            <a:avLst/>
          </a:prstGeom>
        </p:spPr>
      </p:pic>
      <p:sp>
        <p:nvSpPr>
          <p:cNvPr id="30" name="Google Shape;1702;p32">
            <a:extLst>
              <a:ext uri="{FF2B5EF4-FFF2-40B4-BE49-F238E27FC236}">
                <a16:creationId xmlns:a16="http://schemas.microsoft.com/office/drawing/2014/main" id="{F83F588F-B561-48A2-A3A5-7329BC531EC4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703;p32">
            <a:extLst>
              <a:ext uri="{FF2B5EF4-FFF2-40B4-BE49-F238E27FC236}">
                <a16:creationId xmlns:a16="http://schemas.microsoft.com/office/drawing/2014/main" id="{00EDE319-D972-4D41-92AD-FDC279C9E9FE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704;p32">
            <a:extLst>
              <a:ext uri="{FF2B5EF4-FFF2-40B4-BE49-F238E27FC236}">
                <a16:creationId xmlns:a16="http://schemas.microsoft.com/office/drawing/2014/main" id="{7A0BCD39-72DD-444B-9B28-EAA5C52CDE85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139;p23">
            <a:extLst>
              <a:ext uri="{FF2B5EF4-FFF2-40B4-BE49-F238E27FC236}">
                <a16:creationId xmlns:a16="http://schemas.microsoft.com/office/drawing/2014/main" id="{7224C1B5-D367-4398-A85D-557E8BDD2E53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4" name="Google Shape;1139;p23">
            <a:extLst>
              <a:ext uri="{FF2B5EF4-FFF2-40B4-BE49-F238E27FC236}">
                <a16:creationId xmlns:a16="http://schemas.microsoft.com/office/drawing/2014/main" id="{E86E0199-FCAD-4FC8-BA9B-AB15F9DDCF5F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5" name="Google Shape;1139;p23">
            <a:extLst>
              <a:ext uri="{FF2B5EF4-FFF2-40B4-BE49-F238E27FC236}">
                <a16:creationId xmlns:a16="http://schemas.microsoft.com/office/drawing/2014/main" id="{31EB8AD4-E093-4B77-80DA-FC8540F0D105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ABCE60-70BC-43D2-8EAD-24BECC7E74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38401" y="709127"/>
            <a:ext cx="5457554" cy="41731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DB5E6E5-B0DC-4B4B-97D6-586756F4AA46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D2C32D-7737-496C-B36F-CBF05887BD47}"/>
              </a:ext>
            </a:extLst>
          </p:cNvPr>
          <p:cNvSpPr txBox="1"/>
          <p:nvPr/>
        </p:nvSpPr>
        <p:spPr>
          <a:xfrm>
            <a:off x="8513824" y="128139"/>
            <a:ext cx="61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5/30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3307703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120">
            <a:extLst>
              <a:ext uri="{FF2B5EF4-FFF2-40B4-BE49-F238E27FC236}">
                <a16:creationId xmlns:a16="http://schemas.microsoft.com/office/drawing/2014/main" id="{1C100970-985D-436C-A2A2-05DB9C69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04"/>
            <a:ext cx="784570" cy="784570"/>
          </a:xfrm>
          <a:prstGeom prst="rect">
            <a:avLst/>
          </a:prstGeom>
        </p:spPr>
      </p:pic>
      <p:sp>
        <p:nvSpPr>
          <p:cNvPr id="31" name="Google Shape;1134;p23">
            <a:extLst>
              <a:ext uri="{FF2B5EF4-FFF2-40B4-BE49-F238E27FC236}">
                <a16:creationId xmlns:a16="http://schemas.microsoft.com/office/drawing/2014/main" id="{1A82F70C-9028-47AD-904A-60AB6CC416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38483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a-IR" dirty="0">
                <a:cs typeface="B Titr" panose="00000700000000000000" pitchFamily="2" charset="-78"/>
                <a:sym typeface="Fira Sans"/>
              </a:rPr>
              <a:t>نمونه هایی از بوی کد</a:t>
            </a:r>
            <a:endParaRPr lang="fa-IR"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BC452E6-C876-45D8-942F-829D27416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44760"/>
              </p:ext>
            </p:extLst>
          </p:nvPr>
        </p:nvGraphicFramePr>
        <p:xfrm>
          <a:off x="1140473" y="1112123"/>
          <a:ext cx="6096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95785332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0820817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fa-IR" dirty="0">
                          <a:cs typeface="B Titr" panose="00000700000000000000" pitchFamily="2" charset="-78"/>
                        </a:rPr>
                        <a:t>توضیحات</a:t>
                      </a:r>
                      <a:endParaRPr lang="en-US" dirty="0">
                        <a:cs typeface="B Titr" panose="000007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b="1" dirty="0">
                          <a:cs typeface="B Titr" panose="00000700000000000000" pitchFamily="2" charset="-78"/>
                        </a:rPr>
                        <a:t>بوی کد</a:t>
                      </a:r>
                      <a:endParaRPr lang="en-US" b="1" dirty="0">
                        <a:cs typeface="B Titr" panose="000007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913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cs typeface="B Mitra" panose="00000400000000000000" pitchFamily="2" charset="-78"/>
                        </a:rPr>
                        <a:t>لیست پارامترهای طولانی که درک و استفاده از متد را دشوار </a:t>
                      </a:r>
                      <a:r>
                        <a:rPr lang="fa-IR" sz="1100" dirty="0" err="1">
                          <a:cs typeface="B Mitra" panose="00000400000000000000" pitchFamily="2" charset="-78"/>
                        </a:rPr>
                        <a:t>می‌کند</a:t>
                      </a:r>
                      <a:endParaRPr lang="en-US" sz="1100" dirty="0">
                        <a:cs typeface="B Mitra" panose="000004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Long Parameter List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828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a-IR" sz="11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B Mitra" panose="00000400000000000000" pitchFamily="2" charset="-78"/>
                          <a:sym typeface="Arial"/>
                        </a:rPr>
                        <a:t>بلوک‌های</a:t>
                      </a:r>
                      <a:r>
                        <a:rPr lang="fa-IR" sz="11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B Mitra" panose="00000400000000000000" pitchFamily="2" charset="-78"/>
                          <a:sym typeface="Arial"/>
                        </a:rPr>
                        <a:t> مدیریت خطای خالی که خطاها را به درستی مدیریت </a:t>
                      </a:r>
                      <a:r>
                        <a:rPr lang="fa-IR" sz="11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B Mitra" panose="00000400000000000000" pitchFamily="2" charset="-78"/>
                          <a:sym typeface="Arial"/>
                        </a:rPr>
                        <a:t>نمی‌کنند</a:t>
                      </a:r>
                      <a:endParaRPr lang="fa-IR" sz="11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B Mitra" panose="00000400000000000000" pitchFamily="2" charset="-78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Empty Catch Clause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93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cs typeface="B Mitra" panose="00000400000000000000" pitchFamily="2" charset="-78"/>
                        </a:rPr>
                        <a:t>استفاده از </a:t>
                      </a:r>
                      <a:r>
                        <a:rPr lang="fa-IR" sz="1100" dirty="0" err="1">
                          <a:cs typeface="B Mitra" panose="00000400000000000000" pitchFamily="2" charset="-78"/>
                        </a:rPr>
                        <a:t>شناسه‌های</a:t>
                      </a:r>
                      <a:r>
                        <a:rPr lang="fa-IR" sz="1100" dirty="0">
                          <a:cs typeface="B Mitra" panose="00000400000000000000" pitchFamily="2" charset="-78"/>
                        </a:rPr>
                        <a:t> طولانی که خوانایی کد را کاهش </a:t>
                      </a:r>
                      <a:r>
                        <a:rPr lang="fa-IR" sz="1100" dirty="0" err="1">
                          <a:cs typeface="B Mitra" panose="00000400000000000000" pitchFamily="2" charset="-78"/>
                        </a:rPr>
                        <a:t>می‌دهد</a:t>
                      </a:r>
                      <a:endParaRPr lang="en-US" sz="1100" dirty="0">
                        <a:cs typeface="B Mitra" panose="000004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Long Identifier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81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cs typeface="B Mitra" panose="00000400000000000000" pitchFamily="2" charset="-78"/>
                        </a:rPr>
                        <a:t>شرط‌های پیچیده که خواندن کد را سخت‌ و دشوار می‌سازد</a:t>
                      </a:r>
                      <a:endParaRPr lang="en-US" sz="1100" dirty="0">
                        <a:cs typeface="B Mitra" panose="000004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Complex Conditional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836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cs typeface="B Mitra" panose="00000400000000000000" pitchFamily="2" charset="-78"/>
                        </a:rPr>
                        <a:t>استفاده از اعداد جادویی که معنا را در کد مخفی </a:t>
                      </a:r>
                      <a:r>
                        <a:rPr lang="fa-IR" sz="1100" dirty="0" err="1">
                          <a:cs typeface="B Mitra" panose="00000400000000000000" pitchFamily="2" charset="-78"/>
                        </a:rPr>
                        <a:t>می‌کنند</a:t>
                      </a:r>
                      <a:endParaRPr lang="en-US" sz="1100" dirty="0">
                        <a:cs typeface="B Mitra" panose="000004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Magic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38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cs typeface="B Mitra" panose="00000400000000000000" pitchFamily="2" charset="-78"/>
                        </a:rPr>
                        <a:t>نداشتن مورد </a:t>
                      </a:r>
                      <a:r>
                        <a:rPr lang="fa-IR" sz="1100" dirty="0" err="1">
                          <a:cs typeface="B Mitra" panose="00000400000000000000" pitchFamily="2" charset="-78"/>
                        </a:rPr>
                        <a:t>پیش‌فرض</a:t>
                      </a:r>
                      <a:r>
                        <a:rPr lang="fa-IR" sz="1100" dirty="0">
                          <a:cs typeface="B Mitra" panose="00000400000000000000" pitchFamily="2" charset="-78"/>
                        </a:rPr>
                        <a:t> در ساختارهای انتخاب</a:t>
                      </a:r>
                      <a:endParaRPr lang="en-US" sz="1100" dirty="0">
                        <a:cs typeface="B Mitra" panose="000004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Missing default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5800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cs typeface="B Mitra" panose="00000400000000000000" pitchFamily="2" charset="-78"/>
                        </a:rPr>
                        <a:t>متدهای طولانی که فهم و نگهداری </a:t>
                      </a:r>
                      <a:r>
                        <a:rPr lang="fa-IR" sz="1100" dirty="0" err="1">
                          <a:cs typeface="B Mitra" panose="00000400000000000000" pitchFamily="2" charset="-78"/>
                        </a:rPr>
                        <a:t>آن‌ها</a:t>
                      </a:r>
                      <a:r>
                        <a:rPr lang="fa-IR" sz="1100" dirty="0">
                          <a:cs typeface="B Mitra" panose="00000400000000000000" pitchFamily="2" charset="-78"/>
                        </a:rPr>
                        <a:t> سخت است</a:t>
                      </a:r>
                      <a:endParaRPr lang="en-US" sz="1100" dirty="0">
                        <a:cs typeface="B Mitra" panose="000004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Long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763868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E004845-34AF-4D08-8291-7CD6D42010CC}"/>
              </a:ext>
            </a:extLst>
          </p:cNvPr>
          <p:cNvSpPr txBox="1"/>
          <p:nvPr/>
        </p:nvSpPr>
        <p:spPr>
          <a:xfrm rot="5400000">
            <a:off x="5154110" y="4107645"/>
            <a:ext cx="13087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sz="1600" dirty="0">
                <a:cs typeface="B Mitra" panose="00000400000000000000" pitchFamily="2" charset="-78"/>
              </a:rPr>
              <a:t>…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56B27B-42E1-453B-86A2-6BB1CA14AC40}"/>
              </a:ext>
            </a:extLst>
          </p:cNvPr>
          <p:cNvSpPr txBox="1"/>
          <p:nvPr/>
        </p:nvSpPr>
        <p:spPr>
          <a:xfrm rot="5400000">
            <a:off x="2066510" y="4107645"/>
            <a:ext cx="13087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en-US" sz="1600" dirty="0">
                <a:cs typeface="B Mitra" panose="00000400000000000000" pitchFamily="2" charset="-78"/>
              </a:rPr>
              <a:t>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1390B5-61B5-4E1D-A4E0-909BB7C7A6C1}"/>
              </a:ext>
            </a:extLst>
          </p:cNvPr>
          <p:cNvSpPr txBox="1"/>
          <p:nvPr/>
        </p:nvSpPr>
        <p:spPr>
          <a:xfrm>
            <a:off x="2930313" y="4897279"/>
            <a:ext cx="328337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000" dirty="0">
                <a:cs typeface="B Titr" panose="00000700000000000000" pitchFamily="2" charset="-78"/>
              </a:rPr>
              <a:t>تشخیص بوی کد با استفاده از مدل زبانی وسیع پیشنهادی-</a:t>
            </a:r>
            <a:r>
              <a:rPr lang="fa-IR" sz="1000" dirty="0" err="1">
                <a:cs typeface="B Titr" panose="00000700000000000000" pitchFamily="2" charset="-78"/>
              </a:rPr>
              <a:t>پولایی</a:t>
            </a:r>
            <a:r>
              <a:rPr lang="fa-IR" sz="1000" dirty="0">
                <a:cs typeface="B Titr" panose="00000700000000000000" pitchFamily="2" charset="-78"/>
              </a:rPr>
              <a:t>، اعلا</a:t>
            </a:r>
            <a:endParaRPr lang="en-US" sz="1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425F35F-DBC4-4645-9DED-C4BB5FD596F6}"/>
              </a:ext>
            </a:extLst>
          </p:cNvPr>
          <p:cNvSpPr txBox="1"/>
          <p:nvPr/>
        </p:nvSpPr>
        <p:spPr>
          <a:xfrm>
            <a:off x="8513824" y="128139"/>
            <a:ext cx="614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cs typeface="B Titr" panose="00000700000000000000" pitchFamily="2" charset="-78"/>
              </a:rPr>
              <a:t>6/30</a:t>
            </a:r>
            <a:endParaRPr lang="en-US" dirty="0">
              <a:cs typeface="B Titr" panose="00000700000000000000" pitchFamily="2" charset="-78"/>
            </a:endParaRPr>
          </a:p>
        </p:txBody>
      </p:sp>
      <p:sp>
        <p:nvSpPr>
          <p:cNvPr id="18" name="Google Shape;1702;p32">
            <a:extLst>
              <a:ext uri="{FF2B5EF4-FFF2-40B4-BE49-F238E27FC236}">
                <a16:creationId xmlns:a16="http://schemas.microsoft.com/office/drawing/2014/main" id="{4CE23417-1E10-4771-9A47-0BF13CA77776}"/>
              </a:ext>
            </a:extLst>
          </p:cNvPr>
          <p:cNvSpPr/>
          <p:nvPr/>
        </p:nvSpPr>
        <p:spPr>
          <a:xfrm>
            <a:off x="7772271" y="2525432"/>
            <a:ext cx="1265210" cy="45424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703;p32">
            <a:extLst>
              <a:ext uri="{FF2B5EF4-FFF2-40B4-BE49-F238E27FC236}">
                <a16:creationId xmlns:a16="http://schemas.microsoft.com/office/drawing/2014/main" id="{A55AEC77-32CC-46A5-93C2-8EF9064F1F79}"/>
              </a:ext>
            </a:extLst>
          </p:cNvPr>
          <p:cNvSpPr/>
          <p:nvPr/>
        </p:nvSpPr>
        <p:spPr>
          <a:xfrm>
            <a:off x="7772271" y="1926790"/>
            <a:ext cx="1265209" cy="45424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704;p32">
            <a:extLst>
              <a:ext uri="{FF2B5EF4-FFF2-40B4-BE49-F238E27FC236}">
                <a16:creationId xmlns:a16="http://schemas.microsoft.com/office/drawing/2014/main" id="{F389B21E-E390-414C-A553-4EE6EB2DC5F9}"/>
              </a:ext>
            </a:extLst>
          </p:cNvPr>
          <p:cNvSpPr/>
          <p:nvPr/>
        </p:nvSpPr>
        <p:spPr>
          <a:xfrm>
            <a:off x="7772270" y="1369027"/>
            <a:ext cx="1265208" cy="452417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139;p23">
            <a:extLst>
              <a:ext uri="{FF2B5EF4-FFF2-40B4-BE49-F238E27FC236}">
                <a16:creationId xmlns:a16="http://schemas.microsoft.com/office/drawing/2014/main" id="{CCF9DB44-4EE6-4D96-B2A3-67F7172F7368}"/>
              </a:ext>
            </a:extLst>
          </p:cNvPr>
          <p:cNvSpPr txBox="1"/>
          <p:nvPr/>
        </p:nvSpPr>
        <p:spPr>
          <a:xfrm>
            <a:off x="7627574" y="1379055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مقدمه و مفاهیم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2" name="Google Shape;1139;p23">
            <a:extLst>
              <a:ext uri="{FF2B5EF4-FFF2-40B4-BE49-F238E27FC236}">
                <a16:creationId xmlns:a16="http://schemas.microsoft.com/office/drawing/2014/main" id="{BD8E416C-2FDE-45C0-8D6C-A00F2254F3ED}"/>
              </a:ext>
            </a:extLst>
          </p:cNvPr>
          <p:cNvSpPr txBox="1"/>
          <p:nvPr/>
        </p:nvSpPr>
        <p:spPr>
          <a:xfrm>
            <a:off x="7630843" y="1955750"/>
            <a:ext cx="1554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روش پیشنهادی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  <p:sp>
        <p:nvSpPr>
          <p:cNvPr id="33" name="Google Shape;1139;p23">
            <a:extLst>
              <a:ext uri="{FF2B5EF4-FFF2-40B4-BE49-F238E27FC236}">
                <a16:creationId xmlns:a16="http://schemas.microsoft.com/office/drawing/2014/main" id="{28A87525-BE22-443B-A87C-4602EA1FCF9A}"/>
              </a:ext>
            </a:extLst>
          </p:cNvPr>
          <p:cNvSpPr txBox="1"/>
          <p:nvPr/>
        </p:nvSpPr>
        <p:spPr>
          <a:xfrm>
            <a:off x="7415072" y="2538283"/>
            <a:ext cx="1979604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 b="1" dirty="0">
                <a:solidFill>
                  <a:schemeClr val="tx1"/>
                </a:solidFill>
                <a:latin typeface="Fira Sans"/>
                <a:ea typeface="Fira Sans"/>
                <a:cs typeface="B Titr" panose="00000700000000000000" pitchFamily="2" charset="-78"/>
                <a:sym typeface="Fira Sans"/>
              </a:rPr>
              <a:t> ارزیابی نتایج</a:t>
            </a:r>
            <a:endParaRPr b="1" dirty="0">
              <a:solidFill>
                <a:schemeClr val="tx1"/>
              </a:solidFill>
              <a:latin typeface="Fira Sans"/>
              <a:ea typeface="Fira Sans"/>
              <a:cs typeface="B Titr" panose="00000700000000000000" pitchFamily="2" charset="-78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69079074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Hierarchical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7607E"/>
      </a:accent1>
      <a:accent2>
        <a:srgbClr val="30698C"/>
      </a:accent2>
      <a:accent3>
        <a:srgbClr val="4D94AF"/>
      </a:accent3>
      <a:accent4>
        <a:srgbClr val="85C7D6"/>
      </a:accent4>
      <a:accent5>
        <a:srgbClr val="BEDFE7"/>
      </a:accent5>
      <a:accent6>
        <a:srgbClr val="FFFFFF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5532</TotalTime>
  <Words>1515</Words>
  <Application>Microsoft Office PowerPoint</Application>
  <PresentationFormat>On-screen Show (16:9)</PresentationFormat>
  <Paragraphs>287</Paragraphs>
  <Slides>36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Times New Roman</vt:lpstr>
      <vt:lpstr>Calibri</vt:lpstr>
      <vt:lpstr>Wingdings</vt:lpstr>
      <vt:lpstr>Arial</vt:lpstr>
      <vt:lpstr>Franklin Gothic Heavy</vt:lpstr>
      <vt:lpstr>Fira Sans</vt:lpstr>
      <vt:lpstr>B Titr</vt:lpstr>
      <vt:lpstr>Perpetua</vt:lpstr>
      <vt:lpstr>B Mitra</vt:lpstr>
      <vt:lpstr>Fira Sans Medium</vt:lpstr>
      <vt:lpstr>Hierarchical Infographics by Slidesgo</vt:lpstr>
      <vt:lpstr>PowerPoint Presentation</vt:lpstr>
      <vt:lpstr>تشخیص بوی کد با استفاده از مدل زبانی وسیع پیشنهادی</vt:lpstr>
      <vt:lpstr>فهرست مطالب </vt:lpstr>
      <vt:lpstr>مقدمه و مفاهیم</vt:lpstr>
      <vt:lpstr>PowerPoint Presentation</vt:lpstr>
      <vt:lpstr>PowerPoint Presentation</vt:lpstr>
      <vt:lpstr>PowerPoint Presentation</vt:lpstr>
      <vt:lpstr>PowerPoint Presentation</vt:lpstr>
      <vt:lpstr>نمونه هایی از بوی کد</vt:lpstr>
      <vt:lpstr>PowerPoint Presentation</vt:lpstr>
      <vt:lpstr>PowerPoint Presentation</vt:lpstr>
      <vt:lpstr>PowerPoint Presentation</vt:lpstr>
      <vt:lpstr>PowerPoint Presentation</vt:lpstr>
      <vt:lpstr>دسته بندی چند برچسبی بوی کد  </vt:lpstr>
      <vt:lpstr>دسته بندی چند برچسبی بوی کد  </vt:lpstr>
      <vt:lpstr>روش پیشنهادی</vt:lpstr>
      <vt:lpstr>PowerPoint Presentation</vt:lpstr>
      <vt:lpstr>تعریف مدل </vt:lpstr>
      <vt:lpstr>تعریف مدل </vt:lpstr>
      <vt:lpstr>آموزش مدل </vt:lpstr>
      <vt:lpstr>آموزش مدل </vt:lpstr>
      <vt:lpstr>آموزش مدل </vt:lpstr>
      <vt:lpstr>مهندسی درخواست</vt:lpstr>
      <vt:lpstr>مهندسی درخواست (یادگیری تک‌نمونه‌ای)</vt:lpstr>
      <vt:lpstr>مهندسی درخواست</vt:lpstr>
      <vt:lpstr>مهندسی درخواست</vt:lpstr>
      <vt:lpstr>ارزیابی نتایج</vt:lpstr>
      <vt:lpstr>معیارهای ارزیابی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منابع </vt:lpstr>
      <vt:lpstr>منابع </vt:lpstr>
      <vt:lpstr>با تشکر از توجه شما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Shokufeh</dc:creator>
  <cp:lastModifiedBy>Sayin Ala</cp:lastModifiedBy>
  <cp:revision>123</cp:revision>
  <dcterms:modified xsi:type="dcterms:W3CDTF">2024-09-09T06:08:56Z</dcterms:modified>
</cp:coreProperties>
</file>